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10287000" cx="18288000"/>
  <p:notesSz cx="6858000" cy="9144000"/>
  <p:embeddedFontLs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7" roundtripDataSignature="AMtx7mh/j4Lw04vvidT1rBcmivzis4eU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A05809-E05F-4C7F-A07B-DF5BD5495E0D}">
  <a:tblStyle styleId="{4CA05809-E05F-4C7F-A07B-DF5BD5495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8957FE1-3464-40D1-BA4A-0514EF2EF12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OpenSans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d89500c83_1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d89500c83_17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d89500c83_17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6d89500c83_17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d89500c83_17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d89500c83_17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d89500c83_17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6d89500c83_17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d89500c83_17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남자 아이돌 인식을 못 하거나 나이 오차가 크게 발생하는 이유! -&gt; UTKFace는 일반인 얼굴 데이터셋임. 학습 </a:t>
            </a:r>
            <a:r>
              <a:rPr lang="en-US">
                <a:solidFill>
                  <a:schemeClr val="dk1"/>
                </a:solidFill>
              </a:rPr>
              <a:t>모델은 보통 </a:t>
            </a:r>
            <a:r>
              <a:rPr b="1" lang="en-US">
                <a:solidFill>
                  <a:schemeClr val="dk1"/>
                </a:solidFill>
              </a:rPr>
              <a:t>주름, 피부 질감, 턱선, 이마 높이, 눈썹 모양, 눈 밑</a:t>
            </a:r>
            <a:r>
              <a:rPr lang="en-US">
                <a:solidFill>
                  <a:schemeClr val="dk1"/>
                </a:solidFill>
              </a:rPr>
              <a:t> 같은 물리적 특징에 민감한데 일반적으로 남자 아이돌은 피부가 깨끗하고 턱선이 샤프한 편임. 이에 따라 데이터셋과 현실 얼굴 간의 괴리가 발생하며 나이와 성별 특징이 모델 기준에서 </a:t>
            </a:r>
            <a:r>
              <a:rPr b="1" lang="en-US">
                <a:solidFill>
                  <a:schemeClr val="dk1"/>
                </a:solidFill>
              </a:rPr>
              <a:t>비표준적 케이스</a:t>
            </a:r>
            <a:r>
              <a:rPr lang="en-US">
                <a:solidFill>
                  <a:schemeClr val="dk1"/>
                </a:solidFill>
              </a:rPr>
              <a:t>로 처리되어 오차가 커짐.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또한, 해당 학습 데이터가 10년 전의 노후화된 데이터라 </a:t>
            </a:r>
            <a:r>
              <a:rPr b="1" lang="en-US">
                <a:solidFill>
                  <a:schemeClr val="dk1"/>
                </a:solidFill>
              </a:rPr>
              <a:t>최근 트렌드의 외모</a:t>
            </a:r>
            <a:r>
              <a:rPr lang="en-US">
                <a:solidFill>
                  <a:schemeClr val="dk1"/>
                </a:solidFill>
              </a:rPr>
              <a:t>나 </a:t>
            </a:r>
            <a:r>
              <a:rPr b="1" lang="en-US">
                <a:solidFill>
                  <a:schemeClr val="dk1"/>
                </a:solidFill>
              </a:rPr>
              <a:t>화장, 스타일링의 변화</a:t>
            </a:r>
            <a:r>
              <a:rPr lang="en-US">
                <a:solidFill>
                  <a:schemeClr val="dk1"/>
                </a:solidFill>
              </a:rPr>
              <a:t>를 반영하지 못  해 남자 아이돌 인식 오차에 큰 영향을 미쳤을 것으로 판단됨.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영상의 경우 40대 초반까지는 제대로 출력되지만 60대는 사진 촬영 시 +10(도합 3), 70대는 +20(도합 13) 정도의 후보정이 필요하다.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g36d89500c83_17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d89500c83_17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6d89500c83_17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431e22fb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후보정이 필요한 이유 -&gt; 추론할 때 사용한 이미지가 UTKFace가 아니라 일반 이미지이기에 1. 정면 아님(얼굴 각도) 2. 얼굴 확대 Crop X(배경이 큼) 3. 조명 밝기 높음, 이 세 조건에 걸리면 얼굴 인식이 안 되는 경우가 많았다.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최대한 정면 사진을 사용하고, 배경이 많은 사진에서는 얼굴을 Crop하여 사용하였다.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또한, 일반 이미지는 표정이 </a:t>
            </a:r>
            <a:endParaRPr/>
          </a:p>
        </p:txBody>
      </p:sp>
      <p:sp>
        <p:nvSpPr>
          <p:cNvPr id="360" name="Google Shape;360;g36e431e22fb_2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daa8531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후보정이 필요한 이유 -&gt; 추론할 때 사용한 이미지가 UTKFace가 아니라 일반 이미지이기에 1. 정면 아님(얼굴 각도) 2. 얼굴 확대 Crop X(배경이 큼) 3. 조명 밝기 높음, 이 세 조건에 걸리면 얼굴 인식이 안 되는 경우가 많았다.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최대한 정면 사진을 사용하고, 배경이 많은 사진에서는 얼굴을 Crop하여 사용하였다.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또한, 일반 이미지는 표정이 </a:t>
            </a:r>
            <a:endParaRPr/>
          </a:p>
        </p:txBody>
      </p:sp>
      <p:sp>
        <p:nvSpPr>
          <p:cNvPr id="380" name="Google Shape;380;g36daa853143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d89500c8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6d89500c83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d89500c83_19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6d89500c83_195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d89500c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저희조는 목차는 일</a:t>
            </a:r>
            <a:endParaRPr/>
          </a:p>
        </p:txBody>
      </p:sp>
      <p:sp>
        <p:nvSpPr>
          <p:cNvPr id="96" name="Google Shape;96;g36d89500c8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d89500c83_19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6d89500c83_195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e431e22fb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6e431e22fb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e431e22fb_1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6e431e22fb_17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e431e22fb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6e431e22fb_1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e431e22fb_1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6e431e22fb_17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6d89500c8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6d89500c83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d89500c8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6d89500c83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d89500c8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6d89500c83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d89500c8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6d89500c83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6d89500c8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6d89500c83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d89500c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6d89500c83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d89500c8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6d89500c83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d89500c8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6d89500c83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6d89500c8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6d89500c83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6d89500c8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6d89500c83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d89500c8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6d89500c83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6da31813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6da318137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e431e22fb_17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6e431e22fb_17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6e431e22fb_2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6e431e22fb_2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6e431e22fb_1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6e431e22fb_17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6e431e22fb_2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6e431e22fb_2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d89500c83_18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d89500c83_186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6e431e22fb_2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6e431e22fb_21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6d89500c8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36d89500c83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e431e22fb_2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6e431e22fb_25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e431e2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6e431e22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e431e22fb_2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교수님 피드백: 실제 설계했을 때 gate 면적이 얼마나 나오는지까지 하면 좋을 것 같음</a:t>
            </a:r>
            <a:endParaRPr/>
          </a:p>
        </p:txBody>
      </p:sp>
      <p:sp>
        <p:nvSpPr>
          <p:cNvPr id="741" name="Google Shape;741;g36e431e22fb_2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e431e22fb_2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6e431e22fb_2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6e431e22fb_2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6e431e22fb_2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d89500c83_18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유연한 하드웨어 가속을 가능하게 합니다. 라즈베리 파이와 연동하여 AI 가속 연산을 담당하는 핵심적인 역할을 수행했습니다.</a:t>
            </a:r>
            <a:endParaRPr/>
          </a:p>
        </p:txBody>
      </p:sp>
      <p:sp>
        <p:nvSpPr>
          <p:cNvPr id="165" name="Google Shape;165;g36d89500c83_186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d89500c8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6d89500c83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d89500c83_1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회귀모델 -&gt; 숫자값 출력</a:t>
            </a:r>
            <a:endParaRPr/>
          </a:p>
        </p:txBody>
      </p:sp>
      <p:sp>
        <p:nvSpPr>
          <p:cNvPr id="198" name="Google Shape;198;g36d89500c83_17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d89500c83_17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6d89500c83_17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d89500c83_17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나이 상대적으로 간단한 구조 -&gt; 과적합 방지, 일반화 성능 향상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이진 분류지만 성별은 레이어 수가 많은 깊은 구조 선택 -&gt; 눈썹 얼굴형 광대 등을 구분해야 하므로 고성능 특징 추출기가 필요했다.</a:t>
            </a:r>
            <a:endParaRPr/>
          </a:p>
        </p:txBody>
      </p:sp>
      <p:sp>
        <p:nvSpPr>
          <p:cNvPr id="228" name="Google Shape;228;g36d89500c83_17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50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57.png"/><Relationship Id="rId7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53.png"/><Relationship Id="rId13" Type="http://schemas.openxmlformats.org/officeDocument/2006/relationships/image" Target="../media/image33.jp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68.png"/><Relationship Id="rId5" Type="http://schemas.openxmlformats.org/officeDocument/2006/relationships/image" Target="../media/image24.png"/><Relationship Id="rId6" Type="http://schemas.openxmlformats.org/officeDocument/2006/relationships/image" Target="../media/image39.jpg"/><Relationship Id="rId7" Type="http://schemas.openxmlformats.org/officeDocument/2006/relationships/image" Target="../media/image25.jpg"/><Relationship Id="rId8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jpg"/><Relationship Id="rId10" Type="http://schemas.openxmlformats.org/officeDocument/2006/relationships/image" Target="../media/image31.jpg"/><Relationship Id="rId1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36.jpg"/><Relationship Id="rId5" Type="http://schemas.openxmlformats.org/officeDocument/2006/relationships/image" Target="../media/image24.png"/><Relationship Id="rId6" Type="http://schemas.openxmlformats.org/officeDocument/2006/relationships/image" Target="../media/image26.jpg"/><Relationship Id="rId7" Type="http://schemas.openxmlformats.org/officeDocument/2006/relationships/image" Target="../media/image28.jpg"/><Relationship Id="rId8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83.png"/><Relationship Id="rId7" Type="http://schemas.openxmlformats.org/officeDocument/2006/relationships/image" Target="../media/image70.png"/><Relationship Id="rId8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45.png"/><Relationship Id="rId7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62.png"/><Relationship Id="rId7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41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44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Relationship Id="rId7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hyperlink" Target="http://www.youtube.com/watch?v=BML1YHZpx2o" TargetMode="External"/><Relationship Id="rId6" Type="http://schemas.openxmlformats.org/officeDocument/2006/relationships/image" Target="../media/image5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1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Relationship Id="rId7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tyW_QhfORZCOd4dlnEpTsOM2QdEWi0fr/view" TargetMode="External"/><Relationship Id="rId5" Type="http://schemas.openxmlformats.org/officeDocument/2006/relationships/image" Target="../media/image7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9.png"/><Relationship Id="rId6" Type="http://schemas.openxmlformats.org/officeDocument/2006/relationships/image" Target="../media/image67.png"/><Relationship Id="rId7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0" Type="http://schemas.openxmlformats.org/officeDocument/2006/relationships/image" Target="../media/image13.png"/><Relationship Id="rId9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6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88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7650" y="8628100"/>
            <a:ext cx="85673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2876500" y="596700"/>
            <a:ext cx="5132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AI 시스템 반도체 설계 2기 | AI Algorithm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807525" y="8888500"/>
            <a:ext cx="8842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조은지안조은지조</a:t>
            </a:r>
            <a:r>
              <a:rPr i="0" lang="en-U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|  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Feat.DPU에 따른 HW 성능 비교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025" y="698500"/>
            <a:ext cx="3365175" cy="6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27347" l="17319" r="18030" t="22139"/>
          <a:stretch/>
        </p:blipFill>
        <p:spPr>
          <a:xfrm>
            <a:off x="5513787" y="1611525"/>
            <a:ext cx="7285824" cy="56930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483975" y="8269725"/>
            <a:ext cx="5280300" cy="15558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367258" y="8326421"/>
            <a:ext cx="5513733" cy="1555859"/>
            <a:chOff x="376085" y="8427461"/>
            <a:chExt cx="5404032" cy="167820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376085" y="8427461"/>
              <a:ext cx="3156300" cy="16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750" lIns="84750" spcFirstLastPara="1" rIns="84750" wrap="square" tIns="847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👑Team Leader: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🚀App Developer: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🌞OnDevice Developer: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🥊Validation Engineer: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532516" y="8427461"/>
              <a:ext cx="2247600" cy="16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750" lIns="84750" spcFirstLastPara="1" rIns="84750" wrap="square" tIns="84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EunJi Jung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EunSeong Lee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HyenWoo Choi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J. Hwan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6d89500c83_17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g36d89500c83_17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6d89500c83_17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6d89500c83_17_186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Loss plot Backbone Model Comparison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6d89500c83_17_186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6d89500c83_17_186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251" name="Google Shape;251;g36d89500c83_17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6d89500c83_17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6d89500c83_17_186"/>
          <p:cNvSpPr txBox="1"/>
          <p:nvPr/>
        </p:nvSpPr>
        <p:spPr>
          <a:xfrm>
            <a:off x="12039600" y="4150750"/>
            <a:ext cx="2362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Val Loss Plot</a:t>
            </a:r>
            <a:endParaRPr/>
          </a:p>
        </p:txBody>
      </p:sp>
      <p:sp>
        <p:nvSpPr>
          <p:cNvPr id="254" name="Google Shape;254;g36d89500c83_17_186"/>
          <p:cNvSpPr txBox="1"/>
          <p:nvPr/>
        </p:nvSpPr>
        <p:spPr>
          <a:xfrm>
            <a:off x="3886200" y="4150750"/>
            <a:ext cx="2362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Train Loss Plot</a:t>
            </a:r>
            <a:endParaRPr/>
          </a:p>
        </p:txBody>
      </p:sp>
      <p:pic>
        <p:nvPicPr>
          <p:cNvPr id="255" name="Google Shape;255;g36d89500c83_17_186"/>
          <p:cNvPicPr preferRelativeResize="0"/>
          <p:nvPr/>
        </p:nvPicPr>
        <p:blipFill rotWithShape="1">
          <a:blip r:embed="rId8">
            <a:alphaModFix/>
          </a:blip>
          <a:srcRect b="0" l="0" r="49510" t="5517"/>
          <a:stretch/>
        </p:blipFill>
        <p:spPr>
          <a:xfrm>
            <a:off x="1480600" y="4932400"/>
            <a:ext cx="7160675" cy="4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6d89500c83_17_186"/>
          <p:cNvPicPr preferRelativeResize="0"/>
          <p:nvPr/>
        </p:nvPicPr>
        <p:blipFill rotWithShape="1">
          <a:blip r:embed="rId8">
            <a:alphaModFix/>
          </a:blip>
          <a:srcRect b="0" l="50179" r="0" t="5517"/>
          <a:stretch/>
        </p:blipFill>
        <p:spPr>
          <a:xfrm>
            <a:off x="9694112" y="4932400"/>
            <a:ext cx="7065875" cy="4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6d89500c83_17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g36d89500c83_17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6d89500c83_17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6d89500c83_17_24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Accuracy plot Backbone Model Comparison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6d89500c83_17_24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6d89500c83_17_24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/>
          </a:p>
        </p:txBody>
      </p:sp>
      <p:pic>
        <p:nvPicPr>
          <p:cNvPr id="267" name="Google Shape;267;g36d89500c83_17_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6d89500c83_17_2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6d89500c83_17_240"/>
          <p:cNvSpPr txBox="1"/>
          <p:nvPr/>
        </p:nvSpPr>
        <p:spPr>
          <a:xfrm>
            <a:off x="11565050" y="4150750"/>
            <a:ext cx="332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Val Accuracy Plot</a:t>
            </a:r>
            <a:endParaRPr/>
          </a:p>
        </p:txBody>
      </p:sp>
      <p:sp>
        <p:nvSpPr>
          <p:cNvPr id="270" name="Google Shape;270;g36d89500c83_17_240"/>
          <p:cNvSpPr txBox="1"/>
          <p:nvPr/>
        </p:nvSpPr>
        <p:spPr>
          <a:xfrm>
            <a:off x="3585400" y="4150750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Train Accuracy Plot</a:t>
            </a:r>
            <a:endParaRPr/>
          </a:p>
        </p:txBody>
      </p:sp>
      <p:pic>
        <p:nvPicPr>
          <p:cNvPr id="271" name="Google Shape;271;g36d89500c83_17_240"/>
          <p:cNvPicPr preferRelativeResize="0"/>
          <p:nvPr/>
        </p:nvPicPr>
        <p:blipFill rotWithShape="1">
          <a:blip r:embed="rId8">
            <a:alphaModFix/>
          </a:blip>
          <a:srcRect b="0" l="0" r="50290" t="5988"/>
          <a:stretch/>
        </p:blipFill>
        <p:spPr>
          <a:xfrm>
            <a:off x="1533488" y="4850075"/>
            <a:ext cx="7054927" cy="43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6d89500c83_17_240"/>
          <p:cNvPicPr preferRelativeResize="0"/>
          <p:nvPr/>
        </p:nvPicPr>
        <p:blipFill rotWithShape="1">
          <a:blip r:embed="rId8">
            <a:alphaModFix/>
          </a:blip>
          <a:srcRect b="0" l="49652" r="0" t="5988"/>
          <a:stretch/>
        </p:blipFill>
        <p:spPr>
          <a:xfrm>
            <a:off x="9654263" y="4850075"/>
            <a:ext cx="7145574" cy="43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6d89500c83_17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36d89500c83_17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6d89500c83_17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d89500c83_17_278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Backbone Model / </a:t>
            </a:r>
            <a:r>
              <a:rPr lang="en-US" sz="2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Backbone Model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6d89500c83_17_278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6d89500c83_17_278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/>
          </a:p>
        </p:txBody>
      </p:sp>
      <p:pic>
        <p:nvPicPr>
          <p:cNvPr id="283" name="Google Shape;283;g36d89500c83_17_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450" y="4324850"/>
            <a:ext cx="7696200" cy="49379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g36d89500c83_17_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23550" y="4324862"/>
            <a:ext cx="7696200" cy="49379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g36d89500c83_17_278"/>
          <p:cNvSpPr txBox="1"/>
          <p:nvPr/>
        </p:nvSpPr>
        <p:spPr>
          <a:xfrm>
            <a:off x="11857900" y="3673400"/>
            <a:ext cx="2827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2328"/>
                </a:solidFill>
                <a:highlight>
                  <a:srgbClr val="F6F8FA"/>
                </a:highlight>
              </a:rPr>
              <a:t>ResNet50V2/Xception</a:t>
            </a:r>
            <a:endParaRPr sz="2000"/>
          </a:p>
        </p:txBody>
      </p:sp>
      <p:sp>
        <p:nvSpPr>
          <p:cNvPr id="286" name="Google Shape;286;g36d89500c83_17_278"/>
          <p:cNvSpPr txBox="1"/>
          <p:nvPr/>
        </p:nvSpPr>
        <p:spPr>
          <a:xfrm>
            <a:off x="3589800" y="3673400"/>
            <a:ext cx="2827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2328"/>
                </a:solidFill>
                <a:highlight>
                  <a:srgbClr val="FFFFFF"/>
                </a:highlight>
              </a:rPr>
              <a:t>VGG16 / ResNet152V2</a:t>
            </a:r>
            <a:endParaRPr sz="2000">
              <a:solidFill>
                <a:srgbClr val="1F2328"/>
              </a:solidFill>
              <a:highlight>
                <a:srgbClr val="F6F8FA"/>
              </a:highlight>
            </a:endParaRPr>
          </a:p>
        </p:txBody>
      </p:sp>
      <p:sp>
        <p:nvSpPr>
          <p:cNvPr id="287" name="Google Shape;287;g36d89500c83_17_278"/>
          <p:cNvSpPr/>
          <p:nvPr/>
        </p:nvSpPr>
        <p:spPr>
          <a:xfrm>
            <a:off x="212115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6d89500c83_17_278"/>
          <p:cNvSpPr/>
          <p:nvPr/>
        </p:nvSpPr>
        <p:spPr>
          <a:xfrm>
            <a:off x="597240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6d89500c83_17_278"/>
          <p:cNvSpPr/>
          <p:nvPr/>
        </p:nvSpPr>
        <p:spPr>
          <a:xfrm>
            <a:off x="1039815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6d89500c83_17_278"/>
          <p:cNvSpPr/>
          <p:nvPr/>
        </p:nvSpPr>
        <p:spPr>
          <a:xfrm>
            <a:off x="14241125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6d89500c83_17_278"/>
          <p:cNvSpPr/>
          <p:nvPr/>
        </p:nvSpPr>
        <p:spPr>
          <a:xfrm>
            <a:off x="212115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6d89500c83_17_278"/>
          <p:cNvSpPr/>
          <p:nvPr/>
        </p:nvSpPr>
        <p:spPr>
          <a:xfrm>
            <a:off x="1039815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6d89500c83_17_278"/>
          <p:cNvSpPr/>
          <p:nvPr/>
        </p:nvSpPr>
        <p:spPr>
          <a:xfrm>
            <a:off x="498180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6d89500c83_17_278"/>
          <p:cNvSpPr/>
          <p:nvPr/>
        </p:nvSpPr>
        <p:spPr>
          <a:xfrm>
            <a:off x="13250525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6d89500c83_17_278"/>
          <p:cNvSpPr/>
          <p:nvPr/>
        </p:nvSpPr>
        <p:spPr>
          <a:xfrm>
            <a:off x="864000" y="3630150"/>
            <a:ext cx="8279100" cy="5872200"/>
          </a:xfrm>
          <a:prstGeom prst="rect">
            <a:avLst/>
          </a:prstGeom>
          <a:noFill/>
          <a:ln cap="flat" cmpd="sng" w="28575">
            <a:solidFill>
              <a:srgbClr val="5DD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6d89500c83_17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g36d89500c83_17_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6d89500c83_17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6d89500c83_17_318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Data 개수 증가 ⇒ 성별 정확도 증가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6d89500c83_17_318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6d89500c83_17_318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7</a:t>
            </a:r>
            <a:endParaRPr/>
          </a:p>
        </p:txBody>
      </p:sp>
      <p:pic>
        <p:nvPicPr>
          <p:cNvPr id="306" name="Google Shape;306;g36d89500c83_17_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4087" y="3542275"/>
            <a:ext cx="9832525" cy="6308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36d89500c83_17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g36d89500c83_17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6d89500c83_17_3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6d89500c83_17_37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WebCam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6d89500c83_17_37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6d89500c83_17_37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8</a:t>
            </a:r>
            <a:endParaRPr/>
          </a:p>
        </p:txBody>
      </p:sp>
      <p:pic>
        <p:nvPicPr>
          <p:cNvPr id="317" name="Google Shape;317;g36d89500c83_17_370"/>
          <p:cNvPicPr preferRelativeResize="0"/>
          <p:nvPr/>
        </p:nvPicPr>
        <p:blipFill rotWithShape="1">
          <a:blip r:embed="rId6">
            <a:alphaModFix/>
          </a:blip>
          <a:srcRect b="0" l="6339" r="6339" t="0"/>
          <a:stretch/>
        </p:blipFill>
        <p:spPr>
          <a:xfrm>
            <a:off x="1052750" y="3581050"/>
            <a:ext cx="3830100" cy="57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d89500c83_17_370"/>
          <p:cNvSpPr txBox="1"/>
          <p:nvPr/>
        </p:nvSpPr>
        <p:spPr>
          <a:xfrm>
            <a:off x="1077488" y="945050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손예진(여/만 43세)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g36d89500c83_17_370"/>
          <p:cNvSpPr txBox="1"/>
          <p:nvPr/>
        </p:nvSpPr>
        <p:spPr>
          <a:xfrm>
            <a:off x="5194963" y="94694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현빈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42세)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g36d89500c83_17_370"/>
          <p:cNvPicPr preferRelativeResize="0"/>
          <p:nvPr/>
        </p:nvPicPr>
        <p:blipFill rotWithShape="1">
          <a:blip r:embed="rId7">
            <a:alphaModFix/>
          </a:blip>
          <a:srcRect b="0" l="6898" r="5772" t="0"/>
          <a:stretch/>
        </p:blipFill>
        <p:spPr>
          <a:xfrm>
            <a:off x="5170213" y="3581050"/>
            <a:ext cx="3830100" cy="57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6d89500c83_17_370" title="Screenshot from 2025-07-07 11-25-3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400" y="2188775"/>
            <a:ext cx="1231699" cy="112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6d89500c83_17_370" title="Screenshot from 2025-07-07 11-27-0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7025" y="2188775"/>
            <a:ext cx="1231699" cy="11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6d89500c83_17_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2650" y="2202123"/>
            <a:ext cx="1231700" cy="1101752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g36d89500c83_17_370"/>
          <p:cNvSpPr txBox="1"/>
          <p:nvPr/>
        </p:nvSpPr>
        <p:spPr>
          <a:xfrm>
            <a:off x="9287675" y="94694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고윤정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여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28세)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g36d89500c83_17_370"/>
          <p:cNvPicPr preferRelativeResize="0"/>
          <p:nvPr/>
        </p:nvPicPr>
        <p:blipFill rotWithShape="1">
          <a:blip r:embed="rId11">
            <a:alphaModFix/>
          </a:blip>
          <a:srcRect b="0" l="6076" r="10227" t="0"/>
          <a:stretch/>
        </p:blipFill>
        <p:spPr>
          <a:xfrm>
            <a:off x="9287687" y="3581050"/>
            <a:ext cx="3830099" cy="57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6d89500c83_17_370"/>
          <p:cNvSpPr txBox="1"/>
          <p:nvPr/>
        </p:nvSpPr>
        <p:spPr>
          <a:xfrm>
            <a:off x="13429900" y="946940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한유진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19세)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g36d89500c83_17_370"/>
          <p:cNvSpPr/>
          <p:nvPr/>
        </p:nvSpPr>
        <p:spPr>
          <a:xfrm>
            <a:off x="13246450" y="3419338"/>
            <a:ext cx="4147500" cy="604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36d89500c83_17_370" title="Screenshot from 2025-07-08 21-50-50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18275" y="2180550"/>
            <a:ext cx="1231700" cy="11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6d89500c83_17_370" title="output.jpg"/>
          <p:cNvPicPr preferRelativeResize="0"/>
          <p:nvPr/>
        </p:nvPicPr>
        <p:blipFill rotWithShape="1">
          <a:blip r:embed="rId13">
            <a:alphaModFix/>
          </a:blip>
          <a:srcRect b="1980" l="5645" r="5164" t="0"/>
          <a:stretch/>
        </p:blipFill>
        <p:spPr>
          <a:xfrm>
            <a:off x="13405150" y="3596000"/>
            <a:ext cx="3780598" cy="57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6d89500c83_17_370"/>
          <p:cNvSpPr txBox="1"/>
          <p:nvPr/>
        </p:nvSpPr>
        <p:spPr>
          <a:xfrm>
            <a:off x="13646100" y="2794350"/>
            <a:ext cx="34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나이와 성별 특징의 비표준화!</a:t>
            </a:r>
            <a:endParaRPr b="1"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6d89500c83_17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g36d89500c83_17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6d89500c83_17_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6d89500c83_17_381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Image Prediction: 동서양 및 남녀 학습도 비교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6d89500c83_17_381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6d89500c83_17_381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9</a:t>
            </a:r>
            <a:endParaRPr/>
          </a:p>
        </p:txBody>
      </p:sp>
      <p:sp>
        <p:nvSpPr>
          <p:cNvPr id="341" name="Google Shape;341;g36d89500c83_17_381"/>
          <p:cNvSpPr txBox="1"/>
          <p:nvPr/>
        </p:nvSpPr>
        <p:spPr>
          <a:xfrm>
            <a:off x="2063613" y="88320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강혜원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(여/만 27세)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g36d89500c83_17_3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02950" y="3476000"/>
            <a:ext cx="2450750" cy="27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6d89500c83_17_381"/>
          <p:cNvSpPr txBox="1"/>
          <p:nvPr/>
        </p:nvSpPr>
        <p:spPr>
          <a:xfrm>
            <a:off x="13638013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고두심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(여/만 71세)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g36d89500c83_17_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4850" y="3476000"/>
            <a:ext cx="2645377" cy="2791125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g36d89500c83_17_381"/>
          <p:cNvSpPr txBox="1"/>
          <p:nvPr/>
        </p:nvSpPr>
        <p:spPr>
          <a:xfrm>
            <a:off x="10337225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박근형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75세)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g36d89500c83_17_381"/>
          <p:cNvPicPr preferRelativeResize="0"/>
          <p:nvPr/>
        </p:nvPicPr>
        <p:blipFill rotWithShape="1">
          <a:blip r:embed="rId8">
            <a:alphaModFix/>
          </a:blip>
          <a:srcRect b="8542" l="0" r="0" t="0"/>
          <a:stretch/>
        </p:blipFill>
        <p:spPr>
          <a:xfrm>
            <a:off x="14392475" y="6897250"/>
            <a:ext cx="227167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6d89500c83_17_381"/>
          <p:cNvSpPr txBox="1"/>
          <p:nvPr/>
        </p:nvSpPr>
        <p:spPr>
          <a:xfrm>
            <a:off x="13638013" y="956915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톰 행크스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62세)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g36d89500c83_17_3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12875" y="6897238"/>
            <a:ext cx="2505075" cy="25527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g36d89500c83_17_381"/>
          <p:cNvSpPr txBox="1"/>
          <p:nvPr/>
        </p:nvSpPr>
        <p:spPr>
          <a:xfrm>
            <a:off x="10075113" y="956915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정보석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62세)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0" name="Google Shape;350;g36d89500c83_17_3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3475" y="3472263"/>
            <a:ext cx="2450750" cy="27985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g36d89500c83_17_381"/>
          <p:cNvSpPr txBox="1"/>
          <p:nvPr/>
        </p:nvSpPr>
        <p:spPr>
          <a:xfrm>
            <a:off x="6738550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케이트 블란쳇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여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55세)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2" name="Google Shape;352;g36d89500c83_17_381"/>
          <p:cNvPicPr preferRelativeResize="0"/>
          <p:nvPr/>
        </p:nvPicPr>
        <p:blipFill rotWithShape="1">
          <a:blip r:embed="rId11">
            <a:alphaModFix/>
          </a:blip>
          <a:srcRect b="23977" l="36205" r="13495" t="0"/>
          <a:stretch/>
        </p:blipFill>
        <p:spPr>
          <a:xfrm>
            <a:off x="7403475" y="6897250"/>
            <a:ext cx="2528251" cy="2552699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g36d89500c83_17_381"/>
          <p:cNvSpPr/>
          <p:nvPr/>
        </p:nvSpPr>
        <p:spPr>
          <a:xfrm>
            <a:off x="10832750" y="3429000"/>
            <a:ext cx="6197100" cy="291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6d89500c83_17_381"/>
          <p:cNvSpPr txBox="1"/>
          <p:nvPr/>
        </p:nvSpPr>
        <p:spPr>
          <a:xfrm>
            <a:off x="6829150" y="95686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라이언 고슬링(남/만 43세)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g36d89500c83_17_381"/>
          <p:cNvSpPr/>
          <p:nvPr/>
        </p:nvSpPr>
        <p:spPr>
          <a:xfrm>
            <a:off x="7271400" y="6835000"/>
            <a:ext cx="9758400" cy="26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6d89500c83_17_381"/>
          <p:cNvSpPr txBox="1"/>
          <p:nvPr/>
        </p:nvSpPr>
        <p:spPr>
          <a:xfrm>
            <a:off x="384400" y="9431525"/>
            <a:ext cx="36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* 나이는 사진 기준</a:t>
            </a:r>
            <a:endParaRPr sz="20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g36d89500c83_17_381" title="output.jp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88050" y="3501975"/>
            <a:ext cx="3931749" cy="524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6e431e22fb_2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g36e431e22fb_2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6e431e22fb_2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6e431e22fb_20_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추론 코드 후보정 처리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6e431e22fb_20_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6e431e22fb_20_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10</a:t>
            </a:r>
            <a:endParaRPr/>
          </a:p>
        </p:txBody>
      </p:sp>
      <p:cxnSp>
        <p:nvCxnSpPr>
          <p:cNvPr id="368" name="Google Shape;368;g36e431e22fb_20_0"/>
          <p:cNvCxnSpPr/>
          <p:nvPr/>
        </p:nvCxnSpPr>
        <p:spPr>
          <a:xfrm>
            <a:off x="9132900" y="3665950"/>
            <a:ext cx="0" cy="28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" name="Google Shape;369;g36e431e22fb_2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560525"/>
            <a:ext cx="7734301" cy="30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6e431e22fb_2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560525"/>
            <a:ext cx="7734301" cy="30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6e431e22fb_20_0"/>
          <p:cNvSpPr txBox="1"/>
          <p:nvPr/>
        </p:nvSpPr>
        <p:spPr>
          <a:xfrm>
            <a:off x="10400150" y="3801850"/>
            <a:ext cx="565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Image Prediction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6e431e22fb_20_0"/>
          <p:cNvSpPr txBox="1"/>
          <p:nvPr/>
        </p:nvSpPr>
        <p:spPr>
          <a:xfrm>
            <a:off x="2234050" y="3801850"/>
            <a:ext cx="565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WebCam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73" name="Google Shape;373;g36e431e22fb_20_0"/>
          <p:cNvGraphicFramePr/>
          <p:nvPr/>
        </p:nvGraphicFramePr>
        <p:xfrm>
          <a:off x="9534650" y="50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1230800"/>
                <a:gridCol w="1230800"/>
                <a:gridCol w="1230800"/>
                <a:gridCol w="1230800"/>
                <a:gridCol w="1230800"/>
                <a:gridCol w="1230800"/>
              </a:tblGrid>
              <a:tr h="40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20-30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30-40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40-50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50-60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60-70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70-80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900"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13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18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g36e431e22fb_20_0"/>
          <p:cNvSpPr txBox="1"/>
          <p:nvPr/>
        </p:nvSpPr>
        <p:spPr>
          <a:xfrm>
            <a:off x="9563100" y="4557850"/>
            <a:ext cx="102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sz="1500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 후보정</a:t>
            </a:r>
            <a:endParaRPr b="1" sz="15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6e431e22fb_20_0"/>
          <p:cNvSpPr txBox="1"/>
          <p:nvPr/>
        </p:nvSpPr>
        <p:spPr>
          <a:xfrm>
            <a:off x="1368550" y="4470650"/>
            <a:ext cx="7149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후보정 적용 </a:t>
            </a: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웹캠의 실시간 데이터 ⇒ 데이터 증강 효과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 추론 성능 </a:t>
            </a:r>
            <a:r>
              <a:rPr b="1"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 Image 추론 성능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g36e431e22fb_2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3800" y="7172050"/>
            <a:ext cx="15900400" cy="2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6e431e22fb_20_0"/>
          <p:cNvSpPr txBox="1"/>
          <p:nvPr/>
        </p:nvSpPr>
        <p:spPr>
          <a:xfrm>
            <a:off x="1368550" y="7480000"/>
            <a:ext cx="980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서양인 DataSet 多 ⇒ 서양인에 더 적합한 모델 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이미지 추론 후보정 적용 ⇒ 기준 나이 대비 서양인:  🔼 / 동양인: 🔽  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WebCam, Image 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추론 모두 여성 대비 남성의 나이 🔺 판단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6daa853143_1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g36daa853143_1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6daa853143_1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6daa853143_10_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Test UTKFace Data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36daa853143_10_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36daa853143_10_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11</a:t>
            </a:r>
            <a:endParaRPr/>
          </a:p>
        </p:txBody>
      </p:sp>
      <p:sp>
        <p:nvSpPr>
          <p:cNvPr id="388" name="Google Shape;388;g36daa853143_10_0"/>
          <p:cNvSpPr txBox="1"/>
          <p:nvPr/>
        </p:nvSpPr>
        <p:spPr>
          <a:xfrm>
            <a:off x="1773350" y="3746988"/>
            <a:ext cx="1472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 데이터가 아닌 UTKFace Data로 예측 정확도 추론 성능 비교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36daa853143_10_0" title="Figure_7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100" y="4756825"/>
            <a:ext cx="4882800" cy="4882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g36daa853143_10_0" title="Figure_1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8100" y="4756825"/>
            <a:ext cx="8138000" cy="4882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36d89500c83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6d89500c83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6d89500c83_0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36d89500c83_0_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6d89500c83_0_127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모델 통합 및 결과</a:t>
            </a:r>
            <a:endParaRPr sz="6400"/>
          </a:p>
        </p:txBody>
      </p:sp>
      <p:sp>
        <p:nvSpPr>
          <p:cNvPr id="400" name="Google Shape;400;g36d89500c83_0_127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3</a:t>
            </a:r>
            <a:endParaRPr sz="4300"/>
          </a:p>
        </p:txBody>
      </p:sp>
      <p:pic>
        <p:nvPicPr>
          <p:cNvPr id="401" name="Google Shape;401;g36d89500c83_0_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36d89500c83_19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6d89500c83_195_12"/>
          <p:cNvSpPr txBox="1"/>
          <p:nvPr/>
        </p:nvSpPr>
        <p:spPr>
          <a:xfrm>
            <a:off x="7332300" y="3134100"/>
            <a:ext cx="9165000" cy="4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Ollama 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로컬 PC에서 다양한 대규모 언어 모델(LLM)을 쉽게 실행할 수 있도록 돕는 오픈소스 도구.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 </a:t>
            </a: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ollama:1b 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라즈베리파이처럼 리소스가 제한된 환경에서도 구동 가능한 경량 모델에 주로 사용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모델 크기가 작아 메모리와 연산 부담이 적고, 추론 속도도 상대적으로 빠름</a:t>
            </a:r>
            <a:endParaRPr sz="3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g36d89500c83_195_12"/>
          <p:cNvSpPr txBox="1"/>
          <p:nvPr/>
        </p:nvSpPr>
        <p:spPr>
          <a:xfrm>
            <a:off x="6583750" y="304700"/>
            <a:ext cx="469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Ollama Model</a:t>
            </a:r>
            <a:endParaRPr/>
          </a:p>
        </p:txBody>
      </p:sp>
      <p:pic>
        <p:nvPicPr>
          <p:cNvPr id="409" name="Google Shape;409;g36d89500c83_195_12" title="Gemini_ollama.png"/>
          <p:cNvPicPr preferRelativeResize="0"/>
          <p:nvPr/>
        </p:nvPicPr>
        <p:blipFill rotWithShape="1">
          <a:blip r:embed="rId4">
            <a:alphaModFix/>
          </a:blip>
          <a:srcRect b="12463" l="11944" r="12787" t="15661"/>
          <a:stretch/>
        </p:blipFill>
        <p:spPr>
          <a:xfrm>
            <a:off x="1214775" y="3134100"/>
            <a:ext cx="5915049" cy="487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6d89500c83_195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6d89500c83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725" y="204480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850" y="7165325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850" y="465455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0550" y="2311500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650" y="7419325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0550" y="4921250"/>
            <a:ext cx="736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6d89500c83_0_43"/>
          <p:cNvSpPr txBox="1"/>
          <p:nvPr/>
        </p:nvSpPr>
        <p:spPr>
          <a:xfrm>
            <a:off x="2227125" y="233690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개요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6" name="Google Shape;106;g36d89500c83_0_43"/>
          <p:cNvSpPr txBox="1"/>
          <p:nvPr/>
        </p:nvSpPr>
        <p:spPr>
          <a:xfrm>
            <a:off x="2169250" y="7457425"/>
            <a:ext cx="6484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모델 통합 및 결과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g36d89500c83_0_43"/>
          <p:cNvSpPr txBox="1"/>
          <p:nvPr/>
        </p:nvSpPr>
        <p:spPr>
          <a:xfrm>
            <a:off x="2169250" y="494665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학습 모델 개발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endParaRPr/>
          </a:p>
        </p:txBody>
      </p:sp>
      <p:sp>
        <p:nvSpPr>
          <p:cNvPr id="108" name="Google Shape;108;g36d89500c83_0_43"/>
          <p:cNvSpPr txBox="1"/>
          <p:nvPr/>
        </p:nvSpPr>
        <p:spPr>
          <a:xfrm>
            <a:off x="1242150" y="2387700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9" name="Google Shape;109;g36d89500c83_0_43"/>
          <p:cNvSpPr txBox="1"/>
          <p:nvPr/>
        </p:nvSpPr>
        <p:spPr>
          <a:xfrm>
            <a:off x="1242150" y="4997450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0" name="Google Shape;110;g36d89500c83_0_43"/>
          <p:cNvSpPr txBox="1"/>
          <p:nvPr/>
        </p:nvSpPr>
        <p:spPr>
          <a:xfrm>
            <a:off x="1280250" y="7495525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1" name="Google Shape;111;g36d89500c83_0_43"/>
          <p:cNvSpPr txBox="1"/>
          <p:nvPr/>
        </p:nvSpPr>
        <p:spPr>
          <a:xfrm>
            <a:off x="5454600" y="695575"/>
            <a:ext cx="7378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2200"/>
          </a:p>
        </p:txBody>
      </p:sp>
      <p:pic>
        <p:nvPicPr>
          <p:cNvPr id="112" name="Google Shape;112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464820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2019288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7165325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350" y="4902200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9250" y="2285988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9250" y="7419325"/>
            <a:ext cx="736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6d89500c83_0_43"/>
          <p:cNvSpPr txBox="1"/>
          <p:nvPr/>
        </p:nvSpPr>
        <p:spPr>
          <a:xfrm>
            <a:off x="10987950" y="494030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Trouble Shooting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endParaRPr/>
          </a:p>
        </p:txBody>
      </p:sp>
      <p:sp>
        <p:nvSpPr>
          <p:cNvPr id="119" name="Google Shape;119;g36d89500c83_0_43"/>
          <p:cNvSpPr txBox="1"/>
          <p:nvPr/>
        </p:nvSpPr>
        <p:spPr>
          <a:xfrm>
            <a:off x="10987950" y="2311388"/>
            <a:ext cx="6358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가속기 w FPGA</a:t>
            </a:r>
            <a:endParaRPr/>
          </a:p>
        </p:txBody>
      </p:sp>
      <p:sp>
        <p:nvSpPr>
          <p:cNvPr id="120" name="Google Shape;120;g36d89500c83_0_43"/>
          <p:cNvSpPr txBox="1"/>
          <p:nvPr/>
        </p:nvSpPr>
        <p:spPr>
          <a:xfrm>
            <a:off x="10987950" y="7457425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시연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및 고찰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" name="Google Shape;121;g36d89500c83_0_43"/>
          <p:cNvSpPr txBox="1"/>
          <p:nvPr/>
        </p:nvSpPr>
        <p:spPr>
          <a:xfrm>
            <a:off x="10060850" y="2362188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900">
                <a:solidFill>
                  <a:srgbClr val="FFFFFF"/>
                </a:solidFill>
              </a:rPr>
              <a:t>4</a:t>
            </a:r>
            <a:endParaRPr sz="19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2" name="Google Shape;122;g36d89500c83_0_43"/>
          <p:cNvSpPr txBox="1"/>
          <p:nvPr/>
        </p:nvSpPr>
        <p:spPr>
          <a:xfrm>
            <a:off x="10098950" y="4978400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3" name="Google Shape;123;g36d89500c83_0_43"/>
          <p:cNvSpPr txBox="1"/>
          <p:nvPr/>
        </p:nvSpPr>
        <p:spPr>
          <a:xfrm>
            <a:off x="10048150" y="7495525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4" name="Google Shape;124;g36d89500c83_0_43"/>
          <p:cNvSpPr txBox="1"/>
          <p:nvPr/>
        </p:nvSpPr>
        <p:spPr>
          <a:xfrm>
            <a:off x="971950" y="3094000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AI를 활용한 영양제 추천 시스템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배경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 환경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6d89500c83_0_43"/>
          <p:cNvSpPr txBox="1"/>
          <p:nvPr/>
        </p:nvSpPr>
        <p:spPr>
          <a:xfrm>
            <a:off x="1045250" y="5665438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Introducing Dataset &amp;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&amp; Accuracy 성능 평가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웹캠 연동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6d89500c83_0_43"/>
          <p:cNvSpPr txBox="1"/>
          <p:nvPr/>
        </p:nvSpPr>
        <p:spPr>
          <a:xfrm>
            <a:off x="931725" y="8214388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S/W Architecture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6d89500c83_0_43"/>
          <p:cNvSpPr txBox="1"/>
          <p:nvPr/>
        </p:nvSpPr>
        <p:spPr>
          <a:xfrm>
            <a:off x="9692550" y="3114650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DPU 구현 과정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comparison-1: ResNET50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comparison-2: YoloV3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6d89500c83_0_43"/>
          <p:cNvSpPr txBox="1"/>
          <p:nvPr/>
        </p:nvSpPr>
        <p:spPr>
          <a:xfrm>
            <a:off x="9830250" y="5662263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System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Accelerator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6d89500c83_0_43"/>
          <p:cNvSpPr txBox="1"/>
          <p:nvPr/>
        </p:nvSpPr>
        <p:spPr>
          <a:xfrm>
            <a:off x="9692550" y="8179363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시연 영상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6d89500c83_195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36d89500c83_195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36d89500c83_195_97"/>
          <p:cNvSpPr txBox="1"/>
          <p:nvPr/>
        </p:nvSpPr>
        <p:spPr>
          <a:xfrm>
            <a:off x="461525" y="317500"/>
            <a:ext cx="176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S/W Architecture</a:t>
            </a:r>
            <a:endParaRPr/>
          </a:p>
        </p:txBody>
      </p:sp>
      <p:pic>
        <p:nvPicPr>
          <p:cNvPr id="418" name="Google Shape;418;g36d89500c83_195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900" y="2609821"/>
            <a:ext cx="6814558" cy="549112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6d89500c83_195_97"/>
          <p:cNvSpPr txBox="1"/>
          <p:nvPr/>
        </p:nvSpPr>
        <p:spPr>
          <a:xfrm>
            <a:off x="10332951" y="2467625"/>
            <a:ext cx="147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36d89500c83_195_97"/>
          <p:cNvSpPr txBox="1"/>
          <p:nvPr/>
        </p:nvSpPr>
        <p:spPr>
          <a:xfrm>
            <a:off x="9723351" y="3999025"/>
            <a:ext cx="1185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6d89500c83_195_97"/>
          <p:cNvSpPr txBox="1"/>
          <p:nvPr/>
        </p:nvSpPr>
        <p:spPr>
          <a:xfrm>
            <a:off x="9418551" y="4661126"/>
            <a:ext cx="147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36d89500c83_195_97"/>
          <p:cNvSpPr txBox="1"/>
          <p:nvPr/>
        </p:nvSpPr>
        <p:spPr>
          <a:xfrm>
            <a:off x="11652450" y="6786300"/>
            <a:ext cx="266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Trained Model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36d89500c83_195_97"/>
          <p:cNvSpPr/>
          <p:nvPr/>
        </p:nvSpPr>
        <p:spPr>
          <a:xfrm flipH="1" rot="10800000">
            <a:off x="11070050" y="6458000"/>
            <a:ext cx="1914000" cy="396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36d89500c83_195_97"/>
          <p:cNvSpPr/>
          <p:nvPr/>
        </p:nvSpPr>
        <p:spPr>
          <a:xfrm>
            <a:off x="11652450" y="7505700"/>
            <a:ext cx="1331700" cy="419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36e431e22fb_1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36e431e22fb_1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6e431e22fb_17_0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/>
          </a:p>
        </p:txBody>
      </p:sp>
      <p:pic>
        <p:nvPicPr>
          <p:cNvPr id="432" name="Google Shape;432;g36e431e22fb_1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49" y="1432150"/>
            <a:ext cx="8215976" cy="82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6e431e22fb_17_0"/>
          <p:cNvSpPr/>
          <p:nvPr/>
        </p:nvSpPr>
        <p:spPr>
          <a:xfrm>
            <a:off x="3169825" y="6060550"/>
            <a:ext cx="13119000" cy="5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36e431e22fb_17_0"/>
          <p:cNvSpPr txBox="1"/>
          <p:nvPr/>
        </p:nvSpPr>
        <p:spPr>
          <a:xfrm>
            <a:off x="13460725" y="5383450"/>
            <a:ext cx="2828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Env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36e431e22fb_17_0"/>
          <p:cNvSpPr txBox="1"/>
          <p:nvPr/>
        </p:nvSpPr>
        <p:spPr>
          <a:xfrm>
            <a:off x="13460725" y="6145450"/>
            <a:ext cx="2828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Env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36e431e22fb_17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6e431e22fb_17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e431e22fb_17_50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sp>
        <p:nvSpPr>
          <p:cNvPr id="443" name="Google Shape;443;g36e431e22fb_17_50"/>
          <p:cNvSpPr txBox="1"/>
          <p:nvPr/>
        </p:nvSpPr>
        <p:spPr>
          <a:xfrm>
            <a:off x="1117600" y="1463250"/>
            <a:ext cx="162180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Vgg-16, ResNet-151모</a:t>
            </a:r>
            <a:r>
              <a:rPr lang="en-US" sz="2500">
                <a:solidFill>
                  <a:schemeClr val="dk1"/>
                </a:solidFill>
              </a:rPr>
              <a:t>델</a:t>
            </a:r>
            <a:r>
              <a:rPr lang="en-US" sz="2500">
                <a:solidFill>
                  <a:schemeClr val="dk1"/>
                </a:solidFill>
              </a:rPr>
              <a:t> 사용하여 웹캠으로 사람의 나이, 성별을 거의 정확히 추정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g36e431e22fb_17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000" y="3637775"/>
            <a:ext cx="5120025" cy="2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6e431e22fb_17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7953" y="2459201"/>
            <a:ext cx="5008249" cy="4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6e431e22fb_17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7950" y="7298749"/>
            <a:ext cx="5008250" cy="91569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6e431e22fb_17_50"/>
          <p:cNvSpPr/>
          <p:nvPr/>
        </p:nvSpPr>
        <p:spPr>
          <a:xfrm rot="5400000">
            <a:off x="5666625" y="4175950"/>
            <a:ext cx="1284000" cy="5963400"/>
          </a:xfrm>
          <a:prstGeom prst="bentUpArrow">
            <a:avLst>
              <a:gd fmla="val 9277" name="adj1"/>
              <a:gd fmla="val 12899" name="adj2"/>
              <a:gd fmla="val 50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e431e22fb_17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6e431e22fb_17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6e431e22fb_17_29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sp>
        <p:nvSpPr>
          <p:cNvPr id="455" name="Google Shape;455;g36e431e22fb_17_29"/>
          <p:cNvSpPr txBox="1"/>
          <p:nvPr/>
        </p:nvSpPr>
        <p:spPr>
          <a:xfrm>
            <a:off x="1117550" y="1538075"/>
            <a:ext cx="1621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추론한 나이와 성별 값은 자동 완성 프롬프트를 통해 Ollama로 전달 /  답변 하는 동안에는 웹캠 닫음.</a:t>
            </a:r>
            <a:endParaRPr/>
          </a:p>
        </p:txBody>
      </p:sp>
      <p:pic>
        <p:nvPicPr>
          <p:cNvPr id="456" name="Google Shape;456;g36e431e22fb_17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610" y="2565235"/>
            <a:ext cx="15210810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6e431e22fb_17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550" y="3589825"/>
            <a:ext cx="9994950" cy="51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36e431e22fb_17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6076" y="3894625"/>
            <a:ext cx="5072351" cy="48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36e431e22fb_17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6e431e22fb_17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6e431e22fb_17_69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pic>
        <p:nvPicPr>
          <p:cNvPr id="466" name="Google Shape;466;g36e431e22fb_17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600" y="2094364"/>
            <a:ext cx="7695100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36e431e22fb_17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750" y="4686200"/>
            <a:ext cx="5709213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6e431e22fb_17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813" y="7381838"/>
            <a:ext cx="7585097" cy="13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6e431e22fb_17_69"/>
          <p:cNvSpPr txBox="1"/>
          <p:nvPr/>
        </p:nvSpPr>
        <p:spPr>
          <a:xfrm>
            <a:off x="5308600" y="3477075"/>
            <a:ext cx="769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답변 준비 중 스페이스 바 입력 예외 처리</a:t>
            </a:r>
            <a:endParaRPr b="1"/>
          </a:p>
        </p:txBody>
      </p:sp>
      <p:sp>
        <p:nvSpPr>
          <p:cNvPr id="470" name="Google Shape;470;g36e431e22fb_17_69"/>
          <p:cNvSpPr txBox="1"/>
          <p:nvPr/>
        </p:nvSpPr>
        <p:spPr>
          <a:xfrm>
            <a:off x="6146750" y="6068900"/>
            <a:ext cx="570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Ollama에 웹캠 종료 명령</a:t>
            </a:r>
            <a:endParaRPr b="1"/>
          </a:p>
        </p:txBody>
      </p:sp>
      <p:sp>
        <p:nvSpPr>
          <p:cNvPr id="471" name="Google Shape;471;g36e431e22fb_17_69"/>
          <p:cNvSpPr txBox="1"/>
          <p:nvPr/>
        </p:nvSpPr>
        <p:spPr>
          <a:xfrm>
            <a:off x="5208825" y="8764550"/>
            <a:ext cx="758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시스템 종료 명령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36d89500c83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6d89500c83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36d89500c83_0_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36d89500c83_0_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6d89500c83_0_139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가속기 w FPGA</a:t>
            </a:r>
            <a:endParaRPr sz="6400"/>
          </a:p>
        </p:txBody>
      </p:sp>
      <p:sp>
        <p:nvSpPr>
          <p:cNvPr id="481" name="Google Shape;481;g36d89500c83_0_139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4</a:t>
            </a:r>
            <a:endParaRPr sz="4300"/>
          </a:p>
        </p:txBody>
      </p:sp>
      <p:pic>
        <p:nvPicPr>
          <p:cNvPr id="482" name="Google Shape;482;g36d89500c83_0_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36d89500c83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6d89500c83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6d89500c83_0_185"/>
          <p:cNvSpPr txBox="1"/>
          <p:nvPr/>
        </p:nvSpPr>
        <p:spPr>
          <a:xfrm>
            <a:off x="1536700" y="1044875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AI Accelerator: DPU</a:t>
            </a:r>
            <a:endParaRPr/>
          </a:p>
        </p:txBody>
      </p:sp>
      <p:sp>
        <p:nvSpPr>
          <p:cNvPr id="490" name="Google Shape;490;g36d89500c83_0_185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491" name="Google Shape;491;g36d89500c83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963" y="2316375"/>
            <a:ext cx="7999225" cy="652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36d89500c83_0_185"/>
          <p:cNvSpPr txBox="1"/>
          <p:nvPr/>
        </p:nvSpPr>
        <p:spPr>
          <a:xfrm>
            <a:off x="9639125" y="2555600"/>
            <a:ext cx="59439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ARM-Core(ARM Cortex - A53)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순차 연산 특화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36d89500c83_0_185"/>
          <p:cNvSpPr txBox="1"/>
          <p:nvPr/>
        </p:nvSpPr>
        <p:spPr>
          <a:xfrm>
            <a:off x="9791525" y="5852250"/>
            <a:ext cx="59439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Programmable Logic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데이터 처리 특화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알고리즘 연산 가속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36d89500c83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2600" y="2924375"/>
            <a:ext cx="1896050" cy="18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43613" y="5883600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45488" y="5883600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8388" y="59232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43050" y="68295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6000" y="68295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8950" y="68622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9775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6000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33825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6d89500c83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36d89500c83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36d89500c83_0_216"/>
          <p:cNvSpPr txBox="1"/>
          <p:nvPr/>
        </p:nvSpPr>
        <p:spPr>
          <a:xfrm>
            <a:off x="1536700" y="1044875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AI Accelerator: DPU</a:t>
            </a:r>
            <a:endParaRPr/>
          </a:p>
        </p:txBody>
      </p:sp>
      <p:sp>
        <p:nvSpPr>
          <p:cNvPr id="511" name="Google Shape;511;g36d89500c83_0_216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512" name="Google Shape;512;g36d89500c83_0_216"/>
          <p:cNvSpPr txBox="1"/>
          <p:nvPr/>
        </p:nvSpPr>
        <p:spPr>
          <a:xfrm>
            <a:off x="13235625" y="9016375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https://www.youtube.com/watch?v=BML1YHZpx2o</a:t>
            </a:r>
            <a:endParaRPr/>
          </a:p>
        </p:txBody>
      </p:sp>
      <p:pic>
        <p:nvPicPr>
          <p:cNvPr descr="CPU vs FPGA: Understanding the Difference&#10;&#10;In the world of technology, CPUs (Central Processing Units) and FPGAs (Field-Programmable Gate Arrays) are two powerful tools for solving complex problems—but they are fundamentally different.&#10;&#10;This short animation breaks down the unique strengths of each and highlights why FPGAs are often the go-to solution for high-performance, customized hardware design.&#10;&#10;Discover:&#10;✅ How CPUs and FPGAs handle tasks differently&#10;✅ Why FPGAs excel in speed, parallelism, and flexibility&#10;&#10;Whether you're a tech enthusiast, engineer, or just curious about hardware innovation, this animation will give you a clear understanding of what sets FPGAs apart.&#10;&#10;Let’s continue the conversation! Learn more about our work with FPGAs at QBayLogic: https://qbaylogic.com/projects/ &#10;&#10;Don’t forget to like, subscribe, and share for more insights into hardware innovation!&#10;&#10;#FPGA #CPUvsFPGA #HardwareDesign #TechAnimation #QBayLogic" id="513" name="Google Shape;513;g36d89500c83_0_216" title="QBayLogic - CPU vs FPGA explained in a short anim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9750" y="2099074"/>
            <a:ext cx="11604350" cy="65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36d89500c83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6d89500c83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6d89500c83_0_230"/>
          <p:cNvSpPr txBox="1"/>
          <p:nvPr/>
        </p:nvSpPr>
        <p:spPr>
          <a:xfrm>
            <a:off x="1753450" y="1044875"/>
            <a:ext cx="7037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How To?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36d89500c83_0_230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522" name="Google Shape;522;g36d89500c83_0_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00" y="2099075"/>
            <a:ext cx="7714774" cy="2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6d89500c83_0_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700" y="3158625"/>
            <a:ext cx="2491800" cy="16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6d89500c83_0_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6730" y="2004405"/>
            <a:ext cx="7940176" cy="2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36d89500c83_0_230"/>
          <p:cNvSpPr/>
          <p:nvPr/>
        </p:nvSpPr>
        <p:spPr>
          <a:xfrm>
            <a:off x="714600" y="4786825"/>
            <a:ext cx="7714800" cy="4221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Vivado &amp; Vitis-AI Platform 사용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HW Level부터 설계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 level부터 설계 → 모델별 최적화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알고리즘을 위한 가속기 설계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설계 난이도 급증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linux 이미지를 직접 제작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 검증 X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36d89500c83_0_230"/>
          <p:cNvSpPr/>
          <p:nvPr/>
        </p:nvSpPr>
        <p:spPr>
          <a:xfrm>
            <a:off x="9636725" y="4817000"/>
            <a:ext cx="7940100" cy="4221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PYNQ OS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미리 구성된 HW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가속기(DPU)가 포함된 리눅스 이미지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상위수준에서 HW 제어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python 라이브러리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 Level에서 최적화 불가능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라이브러리의 경우, 시스템 OS에 의해 보호됨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 사용자 Customizing에 제약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36d89500c83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36d89500c83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6d89500c83_0_261"/>
          <p:cNvSpPr txBox="1"/>
          <p:nvPr/>
        </p:nvSpPr>
        <p:spPr>
          <a:xfrm>
            <a:off x="1753450" y="1044875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BenchMark: Performance Test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6d89500c83_0_261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535" name="Google Shape;535;g36d89500c83_0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538" y="3105325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36d89500c83_0_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763" y="28576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36d89500c83_0_2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2576" y="2857676"/>
            <a:ext cx="2394150" cy="2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36d89500c83_0_2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73538" y="3086263"/>
            <a:ext cx="2714625" cy="168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9" name="Google Shape;539;g36d89500c83_0_261"/>
          <p:cNvGraphicFramePr/>
          <p:nvPr/>
        </p:nvGraphicFramePr>
        <p:xfrm>
          <a:off x="820575" y="58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3276600"/>
                <a:gridCol w="3276600"/>
                <a:gridCol w="3276600"/>
                <a:gridCol w="3276600"/>
                <a:gridCol w="3276600"/>
              </a:tblGrid>
              <a:tr h="99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Ultra7 155H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5</a:t>
                      </a:r>
                      <a:br>
                        <a:rPr lang="en-US" sz="2400"/>
                      </a:br>
                      <a:r>
                        <a:rPr lang="en-US" sz="2400"/>
                        <a:t>(ARM Cortex A76)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(ARM Cortex A53)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Max CLK Speed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4.7GHz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4.8GHz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2.4GHz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1.5GHz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6d89500c83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6d89500c83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d89500c83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6d89500c83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d89500c83_0_90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6400"/>
          </a:p>
        </p:txBody>
      </p:sp>
      <p:sp>
        <p:nvSpPr>
          <p:cNvPr id="139" name="Google Shape;139;g36d89500c83_0_90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300"/>
          </a:p>
        </p:txBody>
      </p:sp>
      <p:pic>
        <p:nvPicPr>
          <p:cNvPr id="140" name="Google Shape;140;g36d89500c83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36d89500c83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6d89500c83_0_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6d89500c83_0_246"/>
          <p:cNvSpPr txBox="1"/>
          <p:nvPr/>
        </p:nvSpPr>
        <p:spPr>
          <a:xfrm>
            <a:off x="1753450" y="1044875"/>
            <a:ext cx="7037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6d89500c83_0_246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/>
          </a:p>
        </p:txBody>
      </p:sp>
      <p:graphicFrame>
        <p:nvGraphicFramePr>
          <p:cNvPr id="548" name="Google Shape;548;g36d89500c83_0_246"/>
          <p:cNvGraphicFramePr/>
          <p:nvPr/>
        </p:nvGraphicFramePr>
        <p:xfrm>
          <a:off x="952500" y="613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Ultra7 155H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Ultra96_AP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Ultra96_DPU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FPS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11.1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14.22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4.23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0.54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19.63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처리 시간(sec)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9.10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23.88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186.31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5.14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9" name="Google Shape;549;g36d89500c83_0_246"/>
          <p:cNvSpPr/>
          <p:nvPr/>
        </p:nvSpPr>
        <p:spPr>
          <a:xfrm>
            <a:off x="14639600" y="7046725"/>
            <a:ext cx="2613900" cy="7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g36d89500c83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038" y="1950325"/>
            <a:ext cx="6587925" cy="39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6d89500c83_0_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6125" y="1936175"/>
            <a:ext cx="6878300" cy="41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6d89500c83_0_246"/>
          <p:cNvSpPr/>
          <p:nvPr/>
        </p:nvSpPr>
        <p:spPr>
          <a:xfrm>
            <a:off x="20204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6d89500c83_0_246"/>
          <p:cNvSpPr/>
          <p:nvPr/>
        </p:nvSpPr>
        <p:spPr>
          <a:xfrm>
            <a:off x="31874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Ultra7 155H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36d89500c83_0_246"/>
          <p:cNvSpPr/>
          <p:nvPr/>
        </p:nvSpPr>
        <p:spPr>
          <a:xfrm>
            <a:off x="43051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36d89500c83_0_246"/>
          <p:cNvSpPr/>
          <p:nvPr/>
        </p:nvSpPr>
        <p:spPr>
          <a:xfrm>
            <a:off x="54835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36d89500c83_0_246"/>
          <p:cNvSpPr/>
          <p:nvPr/>
        </p:nvSpPr>
        <p:spPr>
          <a:xfrm>
            <a:off x="65898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36d89500c83_0_246"/>
          <p:cNvSpPr/>
          <p:nvPr/>
        </p:nvSpPr>
        <p:spPr>
          <a:xfrm>
            <a:off x="14639600" y="7917800"/>
            <a:ext cx="2613900" cy="7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36d89500c83_0_246"/>
          <p:cNvSpPr/>
          <p:nvPr/>
        </p:nvSpPr>
        <p:spPr>
          <a:xfrm>
            <a:off x="10614325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36d89500c83_0_246"/>
          <p:cNvSpPr/>
          <p:nvPr/>
        </p:nvSpPr>
        <p:spPr>
          <a:xfrm>
            <a:off x="1182360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Ultra7 155H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36d89500c83_0_246"/>
          <p:cNvSpPr/>
          <p:nvPr/>
        </p:nvSpPr>
        <p:spPr>
          <a:xfrm>
            <a:off x="1297165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6d89500c83_0_246"/>
          <p:cNvSpPr/>
          <p:nvPr/>
        </p:nvSpPr>
        <p:spPr>
          <a:xfrm>
            <a:off x="1416900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6d89500c83_0_246"/>
          <p:cNvSpPr/>
          <p:nvPr/>
        </p:nvSpPr>
        <p:spPr>
          <a:xfrm>
            <a:off x="1536635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36d89500c83_0_246"/>
          <p:cNvSpPr txBox="1"/>
          <p:nvPr/>
        </p:nvSpPr>
        <p:spPr>
          <a:xfrm>
            <a:off x="6846850" y="1388025"/>
            <a:ext cx="825600" cy="648300"/>
          </a:xfrm>
          <a:prstGeom prst="rect">
            <a:avLst/>
          </a:prstGeom>
          <a:noFill/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g36d89500c83_0_246"/>
          <p:cNvSpPr txBox="1"/>
          <p:nvPr/>
        </p:nvSpPr>
        <p:spPr>
          <a:xfrm>
            <a:off x="15069400" y="1450775"/>
            <a:ext cx="1796700" cy="6483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처리 시간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36d89500c83_0_246"/>
          <p:cNvSpPr/>
          <p:nvPr/>
        </p:nvSpPr>
        <p:spPr>
          <a:xfrm>
            <a:off x="12573075" y="8877825"/>
            <a:ext cx="4560900" cy="4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6d89500c83_0_246"/>
          <p:cNvSpPr txBox="1"/>
          <p:nvPr/>
        </p:nvSpPr>
        <p:spPr>
          <a:xfrm>
            <a:off x="12784450" y="9173750"/>
            <a:ext cx="3771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X36 !!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36d89500c83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36d89500c83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6d89500c83_0_293"/>
          <p:cNvSpPr txBox="1"/>
          <p:nvPr/>
        </p:nvSpPr>
        <p:spPr>
          <a:xfrm>
            <a:off x="1753450" y="1044875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YoloV3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36d89500c83_0_29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/>
          </a:p>
        </p:txBody>
      </p:sp>
      <p:graphicFrame>
        <p:nvGraphicFramePr>
          <p:cNvPr id="575" name="Google Shape;575;g36d89500c83_0_293"/>
          <p:cNvGraphicFramePr/>
          <p:nvPr/>
        </p:nvGraphicFramePr>
        <p:xfrm>
          <a:off x="1037075" y="64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3276600"/>
                <a:gridCol w="3276600"/>
                <a:gridCol w="3276600"/>
                <a:gridCol w="3276600"/>
                <a:gridCol w="3276600"/>
              </a:tblGrid>
              <a:tr h="12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- 5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Ultra96V2_AP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Ultra96V2_DPU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FPS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40.95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9.31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0.18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2.72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76" name="Google Shape;576;g36d89500c83_0_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300" y="910325"/>
            <a:ext cx="8931250" cy="53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6d89500c83_0_293"/>
          <p:cNvSpPr/>
          <p:nvPr/>
        </p:nvSpPr>
        <p:spPr>
          <a:xfrm>
            <a:off x="533197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6d89500c83_0_293"/>
          <p:cNvSpPr/>
          <p:nvPr/>
        </p:nvSpPr>
        <p:spPr>
          <a:xfrm>
            <a:off x="728812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6d89500c83_0_293"/>
          <p:cNvSpPr/>
          <p:nvPr/>
        </p:nvSpPr>
        <p:spPr>
          <a:xfrm>
            <a:off x="924427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36d89500c83_0_293"/>
          <p:cNvSpPr/>
          <p:nvPr/>
        </p:nvSpPr>
        <p:spPr>
          <a:xfrm>
            <a:off x="1120042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6d89500c83_0_293"/>
          <p:cNvSpPr txBox="1"/>
          <p:nvPr/>
        </p:nvSpPr>
        <p:spPr>
          <a:xfrm>
            <a:off x="12372250" y="536650"/>
            <a:ext cx="825600" cy="648300"/>
          </a:xfrm>
          <a:prstGeom prst="rect">
            <a:avLst/>
          </a:prstGeom>
          <a:noFill/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36d89500c83_0_293"/>
          <p:cNvSpPr/>
          <p:nvPr/>
        </p:nvSpPr>
        <p:spPr>
          <a:xfrm>
            <a:off x="11833275" y="9102050"/>
            <a:ext cx="4560900" cy="4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36d89500c83_0_293"/>
          <p:cNvSpPr txBox="1"/>
          <p:nvPr/>
        </p:nvSpPr>
        <p:spPr>
          <a:xfrm>
            <a:off x="12044650" y="9397975"/>
            <a:ext cx="3771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X15 !!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36d89500c83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36d89500c83_0_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6d89500c83_0_318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DPU: ResNet Outperforms YOLO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36d89500c83_0_318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7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592" name="Google Shape;592;g36d89500c83_0_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" y="3884449"/>
            <a:ext cx="6840374" cy="3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36d89500c83_0_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3288" y="3785713"/>
            <a:ext cx="5776725" cy="39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6d89500c83_0_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5325" y="3226150"/>
            <a:ext cx="6094675" cy="47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36d89500c83_0_318"/>
          <p:cNvSpPr txBox="1"/>
          <p:nvPr/>
        </p:nvSpPr>
        <p:spPr>
          <a:xfrm>
            <a:off x="787375" y="3170650"/>
            <a:ext cx="1768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YOLO_V3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6d89500c83_0_318"/>
          <p:cNvSpPr txBox="1"/>
          <p:nvPr/>
        </p:nvSpPr>
        <p:spPr>
          <a:xfrm>
            <a:off x="11388850" y="3264500"/>
            <a:ext cx="2236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 50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36d89500c83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6d89500c83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6d89500c83_0_343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DPU: ResNet Outperforms YOLO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6d89500c83_0_34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8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605" name="Google Shape;605;g36d89500c83_0_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00" y="27792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36d89500c83_0_343"/>
          <p:cNvSpPr txBox="1"/>
          <p:nvPr/>
        </p:nvSpPr>
        <p:spPr>
          <a:xfrm>
            <a:off x="2224750" y="4361400"/>
            <a:ext cx="1740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36d89500c83_0_343"/>
          <p:cNvSpPr txBox="1"/>
          <p:nvPr/>
        </p:nvSpPr>
        <p:spPr>
          <a:xfrm>
            <a:off x="5540750" y="4361400"/>
            <a:ext cx="1740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36d89500c83_0_343"/>
          <p:cNvSpPr txBox="1"/>
          <p:nvPr/>
        </p:nvSpPr>
        <p:spPr>
          <a:xfrm>
            <a:off x="8856750" y="2712675"/>
            <a:ext cx="83283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구성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50 Conv Layer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YoloV3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53 BackBone(Conv) Layer +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 탐지 레이어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후처리 로직(특히 NMS)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순차 처리 + 조건 분기 → CPU가 효율적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DPU</a:t>
            </a:r>
            <a:b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합성곱 연산에 최적화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딥러닝 연산에 가속 불가능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36d89500c83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6d89500c83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6d89500c83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6d89500c83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6d89500c83_0_151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Trouble Shooting</a:t>
            </a:r>
            <a:endParaRPr sz="6400"/>
          </a:p>
        </p:txBody>
      </p:sp>
      <p:sp>
        <p:nvSpPr>
          <p:cNvPr id="618" name="Google Shape;618;g36d89500c83_0_151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5</a:t>
            </a:r>
            <a:endParaRPr sz="4300"/>
          </a:p>
        </p:txBody>
      </p:sp>
      <p:pic>
        <p:nvPicPr>
          <p:cNvPr id="619" name="Google Shape;619;g36d89500c83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g36da318137f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6da318137f_0_19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26" name="Google Shape;626;g36da318137f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6da318137f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36da318137f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9" name="Google Shape;629;g36da318137f_0_19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0" name="Google Shape;630;g36da318137f_0_19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1" name="Google Shape;631;g36da318137f_0_19"/>
          <p:cNvSpPr txBox="1"/>
          <p:nvPr/>
        </p:nvSpPr>
        <p:spPr>
          <a:xfrm>
            <a:off x="1975575" y="5176525"/>
            <a:ext cx="5775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[DataSet 불균형 문제]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나이 분포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정규분포가 아닌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비대칭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적인 구조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특히,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20대 데이터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전체의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대부분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을 차지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→모델이 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특정 연령대에 과도하게 최적화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되는 편향(Bias)을 유발 가능성 UP: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실제로 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28살만 출력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됨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[라벨링 오류] 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다른 연령대 데이터가 잘못 포함됨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g36da318137f_0_19"/>
          <p:cNvSpPr txBox="1"/>
          <p:nvPr/>
        </p:nvSpPr>
        <p:spPr>
          <a:xfrm>
            <a:off x="10292975" y="5214925"/>
            <a:ext cx="5775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[DataSet 교체 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⇒ 중년층 Data 확보 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[학습 모델 변경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코드 교체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전이학습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Extraction or Fine-tuning 가능 (선택)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Feature Extraction only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Backbone Model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&lt;EfficientNetB3&gt; →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&lt;VGG16, ResNet50V2/152V2, Xception,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InceptionV3, MobileNetV3Small/Large&gt;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g36da318137f_0_19"/>
          <p:cNvSpPr txBox="1"/>
          <p:nvPr/>
        </p:nvSpPr>
        <p:spPr>
          <a:xfrm>
            <a:off x="1691200" y="317500"/>
            <a:ext cx="11878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Shooting: </a:t>
            </a:r>
            <a:r>
              <a:rPr lang="en-US" sz="5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4" name="Google Shape;634;g36da318137f_0_1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{F8957FE1-3464-40D1-BA4A-0514EF2EF12E}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5" name="Google Shape;635;g36da318137f_0_19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{F8957FE1-3464-40D1-BA4A-0514EF2EF12E}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6" name="Google Shape;636;g36da318137f_0_19"/>
          <p:cNvGraphicFramePr/>
          <p:nvPr/>
        </p:nvGraphicFramePr>
        <p:xfrm>
          <a:off x="609600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{F8957FE1-3464-40D1-BA4A-0514EF2EF12E}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7" name="Google Shape;637;g36da318137f_0_1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{F8957FE1-3464-40D1-BA4A-0514EF2EF12E}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8" name="Google Shape;638;g36da318137f_0_19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{F8957FE1-3464-40D1-BA4A-0514EF2EF12E}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39" name="Google Shape;639;g36da318137f_0_19"/>
          <p:cNvGrpSpPr/>
          <p:nvPr/>
        </p:nvGrpSpPr>
        <p:grpSpPr>
          <a:xfrm>
            <a:off x="1168125" y="1887200"/>
            <a:ext cx="15951727" cy="7461549"/>
            <a:chOff x="1484050" y="1309150"/>
            <a:chExt cx="14154150" cy="6620718"/>
          </a:xfrm>
        </p:grpSpPr>
        <p:pic>
          <p:nvPicPr>
            <p:cNvPr id="640" name="Google Shape;640;g36da318137f_0_19"/>
            <p:cNvPicPr preferRelativeResize="0"/>
            <p:nvPr/>
          </p:nvPicPr>
          <p:blipFill rotWithShape="1">
            <a:blip r:embed="rId7">
              <a:alphaModFix/>
            </a:blip>
            <a:srcRect b="2238" l="0" r="0" t="0"/>
            <a:stretch/>
          </p:blipFill>
          <p:spPr>
            <a:xfrm>
              <a:off x="1484050" y="1309150"/>
              <a:ext cx="14154150" cy="6620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g36da318137f_0_19"/>
            <p:cNvSpPr/>
            <p:nvPr/>
          </p:nvSpPr>
          <p:spPr>
            <a:xfrm>
              <a:off x="4803525" y="1671071"/>
              <a:ext cx="1648800" cy="5650800"/>
            </a:xfrm>
            <a:prstGeom prst="rect">
              <a:avLst/>
            </a:prstGeom>
            <a:noFill/>
            <a:ln cap="flat" cmpd="sng" w="858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3050" lIns="103050" spcFirstLastPara="1" rIns="103050" wrap="square" tIns="103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77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36e431e22fb_17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36e431e22fb_17_120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48" name="Google Shape;648;g36e431e22fb_17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6e431e22fb_17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6e431e22fb_17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1" name="Google Shape;651;g36e431e22fb_17_120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2" name="Google Shape;652;g36e431e22fb_17_120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3" name="Google Shape;653;g36e431e22fb_17_120"/>
          <p:cNvSpPr txBox="1"/>
          <p:nvPr/>
        </p:nvSpPr>
        <p:spPr>
          <a:xfrm>
            <a:off x="1975575" y="5488450"/>
            <a:ext cx="57753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낮은 학습 성능</a:t>
            </a: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추론 진행 시,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실시간으로 나이 추정값이 변화 ⇾ 속도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🔻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나이 추정 변동성이 큼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  정확도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🔻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추론 진행 시,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WebCam 대비 ⇾ 정확도가 크게 🔻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얼굴 인식을 못 하는 문제 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🔺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얼굴 각도, 크기, 10년 전 데이터에 기반한 얼굴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g36e431e22fb_17_120"/>
          <p:cNvSpPr txBox="1"/>
          <p:nvPr/>
        </p:nvSpPr>
        <p:spPr>
          <a:xfrm>
            <a:off x="1691200" y="317500"/>
            <a:ext cx="11878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Shooting: </a:t>
            </a:r>
            <a:r>
              <a:rPr lang="en-US" sz="5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36e431e22fb_17_120"/>
          <p:cNvSpPr txBox="1"/>
          <p:nvPr/>
        </p:nvSpPr>
        <p:spPr>
          <a:xfrm>
            <a:off x="10237475" y="5094625"/>
            <a:ext cx="5886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학습 데이터 교체 및 개수 변화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20,000(D1)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900(D2) ⇾ 10,000(D2) ⇾ 2,000(D3)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얼굴을 인식하고 나이를 추정할 충분한 시간 제공(3s)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후 고정 값 출력 ⇾ 정확도 및 속도 개선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데이터 품질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즉, 나이 분포도 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성능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학습 </a:t>
            </a: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데이터 개수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성능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추론 모델 후보정 처리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UTKFace Data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아닌 일반 사진으로 평가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경향성을 평가 및 후보정에 반영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36e431e22fb_21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6e431e22fb_21_132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Integrated System </a:t>
            </a:r>
            <a:endParaRPr sz="5400"/>
          </a:p>
        </p:txBody>
      </p:sp>
      <p:sp>
        <p:nvSpPr>
          <p:cNvPr id="662" name="Google Shape;662;g36e431e22fb_21_132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63" name="Google Shape;663;g36e431e22fb_21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36e431e22fb_21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36e431e22fb_21_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g36e431e22fb_21_132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프레임에서 얼굴 검출과 추론을 수행하면서 영상이 버벅이고 느려지는 현상 발생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매 프레임마다 얼굴 검출 및 추론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과도 사용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영상 끊기거나 응답 지연 발생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7" name="Google Shape;667;g36e431e22fb_21_132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예측 빈도를 낮춰 불필요한 추론 연산을 감소시켜 시스템 부하를 감소시킴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초당 1번만 추론 되게 진행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CPU 사용률 감소, 상대적으로 영상 부드럽게 출력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정확도의 큰 차이는 없음!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36e431e22fb_17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36e431e22fb_17_131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Integrated System </a:t>
            </a:r>
            <a:endParaRPr sz="5400"/>
          </a:p>
        </p:txBody>
      </p:sp>
      <p:sp>
        <p:nvSpPr>
          <p:cNvPr id="674" name="Google Shape;674;g36e431e22fb_17_131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75" name="Google Shape;675;g36e431e22fb_17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36e431e22fb_17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36e431e22fb_17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8" name="Google Shape;678;g36e431e22fb_17_131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[Raspberry PI 에서 모델 추론 지연]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초당 1회만 추론하도록 제한했음에도 불구하고, 웹캠과 Ollama를 동시에 실행하면 모든 CPU 코어가 사용되어 성능 저하 및 시스템 불안정 문제가 발생함.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최적화 필요!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9" name="Google Shape;679;g36e431e22fb_17_131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</a:rPr>
                        <a:t>[리소스 관리 중심의 알고리즘 최적화]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Ollama가 답변을 준비하는 동안 웹캠을 닫고, 답변이 완료되면 웹캠을 다시 재개하는 방식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추론 중 발생하던 CPU 과부하와 영상 지연을 해결하고, 웹캠과 LLM 추론을 안정적으로 병행함.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36e431e22fb_2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36e431e22fb_21_177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Accelerator</a:t>
            </a:r>
            <a:endParaRPr sz="5400"/>
          </a:p>
        </p:txBody>
      </p:sp>
      <p:sp>
        <p:nvSpPr>
          <p:cNvPr id="686" name="Google Shape;686;g36e431e22fb_21_177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87" name="Google Shape;687;g36e431e22fb_21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36e431e22fb_21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6e431e22fb_21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g36e431e22fb_21_177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[웹캠 송출 및 OS 이미지 충돌]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평상 시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PYNQ OS의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Xwindow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화면 송출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구동 시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Xwindow와 웹캠 출력이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 Port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에서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충돌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1" name="Google Shape;691;g36e431e22fb_21_177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[스위칭 옵션 추가]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“print(overlay.ip_dict)”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DP 포트에 해당하는 IP 및 구조 파악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DisplayPort라는 Pynq 라이브러리 제어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코드 실행 시: Xwindow OFF/ Webcam ON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코드 종료 시: 원상복구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5162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6d89500c83_186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450" y="266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204360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6d89500c83_186_10"/>
          <p:cNvSpPr txBox="1"/>
          <p:nvPr/>
        </p:nvSpPr>
        <p:spPr>
          <a:xfrm>
            <a:off x="1625600" y="1102875"/>
            <a:ext cx="4141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서비스 개요</a:t>
            </a:r>
            <a:endParaRPr/>
          </a:p>
        </p:txBody>
      </p:sp>
      <p:sp>
        <p:nvSpPr>
          <p:cNvPr id="149" name="Google Shape;149;g36d89500c83_186_10"/>
          <p:cNvSpPr txBox="1"/>
          <p:nvPr/>
        </p:nvSpPr>
        <p:spPr>
          <a:xfrm>
            <a:off x="3225800" y="2805588"/>
            <a:ext cx="594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6d89500c83_186_10"/>
          <p:cNvSpPr txBox="1"/>
          <p:nvPr/>
        </p:nvSpPr>
        <p:spPr>
          <a:xfrm>
            <a:off x="1625600" y="231028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1 </a:t>
            </a:r>
            <a:endParaRPr sz="2500"/>
          </a:p>
        </p:txBody>
      </p:sp>
      <p:sp>
        <p:nvSpPr>
          <p:cNvPr id="151" name="Google Shape;151;g36d89500c83_186_10"/>
          <p:cNvSpPr txBox="1"/>
          <p:nvPr/>
        </p:nvSpPr>
        <p:spPr>
          <a:xfrm>
            <a:off x="2997200" y="250080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본 프로젝트는 카메라를 기반으로 안면인식을 하여 나이와 성별을 추론하여, 사용자의 적합한 맞춤형 영양제를 추천하는 인공지능 디지털 헬스케어 시스템을 제작한 Nutrfit 솔루션 입니다.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d89500c83_186_10"/>
          <p:cNvSpPr txBox="1"/>
          <p:nvPr/>
        </p:nvSpPr>
        <p:spPr>
          <a:xfrm>
            <a:off x="1701800" y="3831625"/>
            <a:ext cx="5552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서비스 </a:t>
            </a: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필요 배경</a:t>
            </a:r>
            <a:endParaRPr/>
          </a:p>
        </p:txBody>
      </p:sp>
      <p:pic>
        <p:nvPicPr>
          <p:cNvPr id="153" name="Google Shape;153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4781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6d89500c83_186_10"/>
          <p:cNvSpPr txBox="1"/>
          <p:nvPr/>
        </p:nvSpPr>
        <p:spPr>
          <a:xfrm>
            <a:off x="1701800" y="50482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1 </a:t>
            </a:r>
            <a:endParaRPr sz="2500"/>
          </a:p>
        </p:txBody>
      </p:sp>
      <p:sp>
        <p:nvSpPr>
          <p:cNvPr id="155" name="Google Shape;155;g36d89500c83_186_10"/>
          <p:cNvSpPr txBox="1"/>
          <p:nvPr/>
        </p:nvSpPr>
        <p:spPr>
          <a:xfrm>
            <a:off x="2997200" y="53911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개인 맞춤형 건강 관리에 대한 수요가 급증함으로써 서비스 구축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6" name="Google Shape;156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63817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6d89500c83_186_10"/>
          <p:cNvSpPr txBox="1"/>
          <p:nvPr/>
        </p:nvSpPr>
        <p:spPr>
          <a:xfrm>
            <a:off x="1701800" y="66484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2</a:t>
            </a:r>
            <a:r>
              <a:rPr lang="en-US" sz="5900"/>
              <a:t> </a:t>
            </a:r>
            <a:endParaRPr sz="2500"/>
          </a:p>
        </p:txBody>
      </p:sp>
      <p:sp>
        <p:nvSpPr>
          <p:cNvPr id="158" name="Google Shape;158;g36d89500c83_186_10"/>
          <p:cNvSpPr txBox="1"/>
          <p:nvPr/>
        </p:nvSpPr>
        <p:spPr>
          <a:xfrm>
            <a:off x="2997200" y="69913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과도한 마케팅으로 인한 불필요한 영양제 구매 및 섭취 문제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9" name="Google Shape;159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79819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6d89500c83_186_10"/>
          <p:cNvSpPr txBox="1"/>
          <p:nvPr/>
        </p:nvSpPr>
        <p:spPr>
          <a:xfrm>
            <a:off x="1701800" y="82486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3</a:t>
            </a:r>
            <a:r>
              <a:rPr lang="en-US" sz="5900"/>
              <a:t> </a:t>
            </a:r>
            <a:endParaRPr sz="2500"/>
          </a:p>
        </p:txBody>
      </p:sp>
      <p:sp>
        <p:nvSpPr>
          <p:cNvPr id="161" name="Google Shape;161;g36d89500c83_186_10"/>
          <p:cNvSpPr txBox="1"/>
          <p:nvPr/>
        </p:nvSpPr>
        <p:spPr>
          <a:xfrm>
            <a:off x="2997200" y="85915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개인별 건강 상태 및 생활 습관에 대한 정확한 정보 부족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2" name="Google Shape;162;g36d89500c83_186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225" y="1026687"/>
            <a:ext cx="1234810" cy="9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g36e431e22fb_2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36e431e22fb_21_200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Accelerator</a:t>
            </a:r>
            <a:endParaRPr sz="5400"/>
          </a:p>
        </p:txBody>
      </p:sp>
      <p:sp>
        <p:nvSpPr>
          <p:cNvPr id="698" name="Google Shape;698;g36e431e22fb_21_200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99" name="Google Shape;699;g36e431e22fb_2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36e431e22fb_21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36e431e22fb_21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2" name="Google Shape;702;g36e431e22fb_21_200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[.xmodel 파일 생성]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PYNQ-DP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U를 효율적으로 사용 위해선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AI 모델 → xmodel파일 변환 필요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[Problem]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810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eriod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Vitis-AI 미지원 모델 존재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810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eriod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.xmodel 파일 사이즈 大 → 커널 Down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3" name="Google Shape;703;g36e431e22fb_21_200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[지원 버전]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Vitis-AI 컨테이너 제공 xmodel 리스트 확인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해당 리스트에 존재하는 모델 이용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[경량화]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Keras → tflite 파일 변환 후 xmodel 변환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36d89500c83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6d89500c83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36d89500c83_0_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36d89500c83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36d89500c83_0_163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시연 및 고찰</a:t>
            </a:r>
            <a:endParaRPr sz="6400"/>
          </a:p>
        </p:txBody>
      </p:sp>
      <p:sp>
        <p:nvSpPr>
          <p:cNvPr id="713" name="Google Shape;713;g36d89500c83_0_163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6</a:t>
            </a:r>
            <a:endParaRPr sz="4300"/>
          </a:p>
        </p:txBody>
      </p:sp>
      <p:pic>
        <p:nvPicPr>
          <p:cNvPr id="714" name="Google Shape;714;g36d89500c83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g36e431e22fb_25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6e431e22fb_257_0" title="최종프로젝트_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425" y="635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36e431e22f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2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6e431e22f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36e431e22fb_0_0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36e431e22fb_0_0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1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29" name="Google Shape;729;g36e431e22fb_0_0"/>
          <p:cNvSpPr/>
          <p:nvPr/>
        </p:nvSpPr>
        <p:spPr>
          <a:xfrm>
            <a:off x="2211450" y="2591950"/>
            <a:ext cx="3339900" cy="247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병렬 데이터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多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(Conv)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730" name="Google Shape;730;g36e431e22fb_0_0"/>
          <p:cNvSpPr/>
          <p:nvPr/>
        </p:nvSpPr>
        <p:spPr>
          <a:xfrm>
            <a:off x="6216450" y="3561850"/>
            <a:ext cx="5855100" cy="53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A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g36e431e22f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4448" y="2125238"/>
            <a:ext cx="1436650" cy="1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e431e22fb_0_0"/>
          <p:cNvSpPr txBox="1"/>
          <p:nvPr/>
        </p:nvSpPr>
        <p:spPr>
          <a:xfrm>
            <a:off x="7149825" y="2521475"/>
            <a:ext cx="13527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DPU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g36e431e22fb_0_0"/>
          <p:cNvSpPr/>
          <p:nvPr/>
        </p:nvSpPr>
        <p:spPr>
          <a:xfrm>
            <a:off x="12904500" y="2591950"/>
            <a:ext cx="3339900" cy="247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Performance ⏫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g36e431e22fb_0_0"/>
          <p:cNvSpPr/>
          <p:nvPr/>
        </p:nvSpPr>
        <p:spPr>
          <a:xfrm>
            <a:off x="14104100" y="1078025"/>
            <a:ext cx="3339900" cy="12684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Sometimes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CPU &lt;&lt; PS w DPU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g36e431e22f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688" y="6511900"/>
            <a:ext cx="2958324" cy="29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6e431e22f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7650" y="6610550"/>
            <a:ext cx="2761025" cy="27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36e431e22fb_0_0"/>
          <p:cNvSpPr/>
          <p:nvPr/>
        </p:nvSpPr>
        <p:spPr>
          <a:xfrm>
            <a:off x="4127150" y="5326700"/>
            <a:ext cx="3854100" cy="14796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28575">
            <a:solidFill>
              <a:srgbClr val="3B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복잡한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후처리 연산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과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단순 요소 연산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은?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36e431e22fb_0_0"/>
          <p:cNvSpPr/>
          <p:nvPr/>
        </p:nvSpPr>
        <p:spPr>
          <a:xfrm>
            <a:off x="12394050" y="5665700"/>
            <a:ext cx="3936600" cy="1388100"/>
          </a:xfrm>
          <a:prstGeom prst="wedgeRoundRectCallout">
            <a:avLst>
              <a:gd fmla="val -42857" name="adj1"/>
              <a:gd fmla="val 76290" name="adj2"/>
              <a:gd fmla="val 0" name="adj3"/>
            </a:avLst>
          </a:prstGeom>
          <a:noFill/>
          <a:ln cap="flat" cmpd="sng" w="38100">
            <a:solidFill>
              <a:srgbClr val="3B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합성곱 연산을 제외한 나머지 연산을 가속하는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보조 Processor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g36e431e22fb_2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36e431e22fb_2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36e431e22fb_21_3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6e431e22fb_21_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47" name="Google Shape;747;g36e431e22fb_21_3"/>
          <p:cNvSpPr txBox="1"/>
          <p:nvPr/>
        </p:nvSpPr>
        <p:spPr>
          <a:xfrm>
            <a:off x="13336100" y="9329950"/>
            <a:ext cx="4666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참고: h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tps://velog.io/@hyal/%EB%B2%94%EC%9A%A9%EC%A0%81%EC%9D%B8-NPU-%EA%B0%9C%EB%B0%9C%EA%B8%B0-2nd-1-TOP-Architecture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g36e431e22fb_2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00" y="2698500"/>
            <a:ext cx="6611825" cy="595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9" name="Google Shape;749;g36e431e22fb_21_3"/>
          <p:cNvGraphicFramePr/>
          <p:nvPr/>
        </p:nvGraphicFramePr>
        <p:xfrm>
          <a:off x="7321475" y="23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2108000"/>
                <a:gridCol w="4110900"/>
                <a:gridCol w="4110900"/>
              </a:tblGrid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Tensor Executor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Vector Executor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주요 연산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Matrix Multiplication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Convololution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벡터 요소별 연산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활성화 함수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정규화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병렬 처리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대규모 병렬연산 처리</a:t>
                      </a:r>
                      <a:br>
                        <a:rPr lang="en-US" sz="2000"/>
                      </a:br>
                      <a:r>
                        <a:rPr lang="en-US" sz="2000"/>
                        <a:t>(여러 행렬 곱셈 동시 처리)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SIMD 병렬 연산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(하나의 명령어로 여러 벡터 요소 처리)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연산 분야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신경망 주요 레이어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(Conv, FC)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Pooling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Batch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Activation Fn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연산 복잡도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대량의 병렬 데이터 연산 특화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간단한 반복작업 특화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주요 목적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AI 모델의 핵심 연산 가속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데이터 전처리/후처리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보조 연산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36e431e22fb_2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6e431e22fb_2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900" y="2679700"/>
            <a:ext cx="14946750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3435350"/>
            <a:ext cx="71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36e431e22fb_21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900" y="5038675"/>
            <a:ext cx="1494675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5876925"/>
            <a:ext cx="71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6e431e22fb_21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900" y="7321550"/>
            <a:ext cx="1494675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8070850"/>
            <a:ext cx="71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6e431e22fb_21_47"/>
          <p:cNvSpPr txBox="1"/>
          <p:nvPr/>
        </p:nvSpPr>
        <p:spPr>
          <a:xfrm>
            <a:off x="2651600" y="2819400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데이터 I/O 효율성 향상</a:t>
            </a:r>
            <a:endParaRPr b="1" sz="2200"/>
          </a:p>
        </p:txBody>
      </p:sp>
      <p:sp>
        <p:nvSpPr>
          <p:cNvPr id="762" name="Google Shape;762;g36e431e22fb_21_47"/>
          <p:cNvSpPr txBox="1"/>
          <p:nvPr/>
        </p:nvSpPr>
        <p:spPr>
          <a:xfrm>
            <a:off x="1157100" y="2959100"/>
            <a:ext cx="1371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763" name="Google Shape;763;g36e431e22fb_21_47"/>
          <p:cNvSpPr txBox="1"/>
          <p:nvPr/>
        </p:nvSpPr>
        <p:spPr>
          <a:xfrm>
            <a:off x="2757300" y="5495875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6e431e22fb_21_47"/>
          <p:cNvSpPr txBox="1"/>
          <p:nvPr/>
        </p:nvSpPr>
        <p:spPr>
          <a:xfrm>
            <a:off x="1157100" y="5305375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765" name="Google Shape;765;g36e431e22fb_21_47"/>
          <p:cNvSpPr txBox="1"/>
          <p:nvPr/>
        </p:nvSpPr>
        <p:spPr>
          <a:xfrm>
            <a:off x="2757300" y="7778750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6e431e22fb_21_47"/>
          <p:cNvSpPr txBox="1"/>
          <p:nvPr/>
        </p:nvSpPr>
        <p:spPr>
          <a:xfrm>
            <a:off x="1157100" y="7588250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767" name="Google Shape;767;g36e431e22fb_21_47"/>
          <p:cNvSpPr/>
          <p:nvPr/>
        </p:nvSpPr>
        <p:spPr>
          <a:xfrm>
            <a:off x="6882050" y="1241700"/>
            <a:ext cx="3975000" cy="930000"/>
          </a:xfrm>
          <a:prstGeom prst="roundRect">
            <a:avLst>
              <a:gd fmla="val 16667" name="adj"/>
            </a:avLst>
          </a:prstGeom>
          <a:solidFill>
            <a:srgbClr val="3BA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g36e431e22fb_21_47"/>
          <p:cNvSpPr txBox="1"/>
          <p:nvPr/>
        </p:nvSpPr>
        <p:spPr>
          <a:xfrm>
            <a:off x="6996125" y="1351050"/>
            <a:ext cx="372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5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9" name="Google Shape;769;g36e431e22fb_21_47"/>
          <p:cNvSpPr txBox="1"/>
          <p:nvPr/>
        </p:nvSpPr>
        <p:spPr>
          <a:xfrm>
            <a:off x="2651600" y="3386725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Tensor Executor가 일하는 동안 Vector Executor가 전/ 후 처리 연산 수행 → </a:t>
            </a:r>
            <a:r>
              <a:rPr b="1" lang="en-US" sz="1700">
                <a:solidFill>
                  <a:srgbClr val="FF0000"/>
                </a:solidFill>
              </a:rPr>
              <a:t>Pipelining</a:t>
            </a:r>
            <a:r>
              <a:rPr lang="en-US" sz="1700"/>
              <a:t> 성능 향상</a:t>
            </a:r>
            <a:endParaRPr sz="1700"/>
          </a:p>
        </p:txBody>
      </p:sp>
      <p:sp>
        <p:nvSpPr>
          <p:cNvPr id="770" name="Google Shape;770;g36e431e22fb_21_47"/>
          <p:cNvSpPr txBox="1"/>
          <p:nvPr/>
        </p:nvSpPr>
        <p:spPr>
          <a:xfrm>
            <a:off x="2571475" y="5350013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범용성 및 유연성 증대</a:t>
            </a:r>
            <a:endParaRPr b="1" sz="2200"/>
          </a:p>
        </p:txBody>
      </p:sp>
      <p:sp>
        <p:nvSpPr>
          <p:cNvPr id="771" name="Google Shape;771;g36e431e22fb_21_47"/>
          <p:cNvSpPr txBox="1"/>
          <p:nvPr/>
        </p:nvSpPr>
        <p:spPr>
          <a:xfrm>
            <a:off x="2571475" y="5917338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합성곱 혹은 병렬 연산에 특화된 Tensor를 Vector가 보조해줌 → </a:t>
            </a:r>
            <a:r>
              <a:rPr b="1" lang="en-US" sz="1700">
                <a:solidFill>
                  <a:srgbClr val="FF0000"/>
                </a:solidFill>
              </a:rPr>
              <a:t>다양한 딥러닝 모델</a:t>
            </a:r>
            <a:r>
              <a:rPr lang="en-US" sz="1700"/>
              <a:t>을 가속 가능</a:t>
            </a:r>
            <a:endParaRPr sz="1700"/>
          </a:p>
        </p:txBody>
      </p:sp>
      <p:sp>
        <p:nvSpPr>
          <p:cNvPr id="772" name="Google Shape;772;g36e431e22fb_21_47"/>
          <p:cNvSpPr txBox="1"/>
          <p:nvPr/>
        </p:nvSpPr>
        <p:spPr>
          <a:xfrm>
            <a:off x="2571475" y="7543938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전력 효율성 향상</a:t>
            </a:r>
            <a:endParaRPr b="1" sz="2200"/>
          </a:p>
        </p:txBody>
      </p:sp>
      <p:sp>
        <p:nvSpPr>
          <p:cNvPr id="773" name="Google Shape;773;g36e431e22fb_21_47"/>
          <p:cNvSpPr txBox="1"/>
          <p:nvPr/>
        </p:nvSpPr>
        <p:spPr>
          <a:xfrm>
            <a:off x="2571475" y="8111263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기존: 병렬 데이터 처리 이외 연산 CPU 부담 → Vector Executor 도입으로 </a:t>
            </a:r>
            <a:r>
              <a:rPr b="1" lang="en-US" sz="1700">
                <a:solidFill>
                  <a:srgbClr val="FF0000"/>
                </a:solidFill>
              </a:rPr>
              <a:t>CPU 부하를 감소</a:t>
            </a:r>
            <a:endParaRPr b="1"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g36e431e22fb_2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36e431e22fb_21_104"/>
          <p:cNvSpPr txBox="1"/>
          <p:nvPr/>
        </p:nvSpPr>
        <p:spPr>
          <a:xfrm>
            <a:off x="2757300" y="5495875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6e431e22fb_21_104"/>
          <p:cNvSpPr txBox="1"/>
          <p:nvPr/>
        </p:nvSpPr>
        <p:spPr>
          <a:xfrm>
            <a:off x="2757300" y="7778750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6e431e22fb_21_104"/>
          <p:cNvSpPr txBox="1"/>
          <p:nvPr/>
        </p:nvSpPr>
        <p:spPr>
          <a:xfrm>
            <a:off x="6996125" y="1351050"/>
            <a:ext cx="372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5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2" name="Google Shape;782;g36e431e22fb_21_104"/>
          <p:cNvSpPr txBox="1"/>
          <p:nvPr/>
        </p:nvSpPr>
        <p:spPr>
          <a:xfrm>
            <a:off x="3627000" y="1810800"/>
            <a:ext cx="11034000" cy="5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6d89500c83_186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5162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6d89500c83_186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384525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6d89500c83_186_51"/>
          <p:cNvSpPr txBox="1"/>
          <p:nvPr/>
        </p:nvSpPr>
        <p:spPr>
          <a:xfrm>
            <a:off x="459225" y="585675"/>
            <a:ext cx="693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Develop Environment</a:t>
            </a:r>
            <a:endParaRPr/>
          </a:p>
        </p:txBody>
      </p:sp>
      <p:pic>
        <p:nvPicPr>
          <p:cNvPr id="170" name="Google Shape;170;g36d89500c83_186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176" y="1979676"/>
            <a:ext cx="2394150" cy="2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6d89500c83_186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1563" y="2333788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6d89500c83_186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80000" y="2025800"/>
            <a:ext cx="3430750" cy="24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6d89500c83_186_51"/>
          <p:cNvSpPr txBox="1"/>
          <p:nvPr/>
        </p:nvSpPr>
        <p:spPr>
          <a:xfrm>
            <a:off x="4967175" y="4551825"/>
            <a:ext cx="2648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Device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(Raspberry Pi)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g36d89500c83_186_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1325" y="2616398"/>
            <a:ext cx="1034980" cy="1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6d89500c83_186_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1475" y="2616398"/>
            <a:ext cx="1034980" cy="1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6d89500c83_186_51"/>
          <p:cNvSpPr txBox="1"/>
          <p:nvPr/>
        </p:nvSpPr>
        <p:spPr>
          <a:xfrm>
            <a:off x="8786088" y="4551825"/>
            <a:ext cx="2648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(Ultra96-V2)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6d89500c83_186_51"/>
          <p:cNvSpPr txBox="1"/>
          <p:nvPr/>
        </p:nvSpPr>
        <p:spPr>
          <a:xfrm>
            <a:off x="13839826" y="4551825"/>
            <a:ext cx="2887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Webcam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(Pleomax 300K)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36d89500c83_186_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7638" y="7082803"/>
            <a:ext cx="2351725" cy="218697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6d89500c83_186_51"/>
          <p:cNvSpPr txBox="1"/>
          <p:nvPr/>
        </p:nvSpPr>
        <p:spPr>
          <a:xfrm>
            <a:off x="7035500" y="9188700"/>
            <a:ext cx="153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</p:txBody>
      </p:sp>
      <p:pic>
        <p:nvPicPr>
          <p:cNvPr id="180" name="Google Shape;180;g36d89500c83_186_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63004" y="6524088"/>
            <a:ext cx="1696876" cy="204726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6d89500c83_186_51"/>
          <p:cNvSpPr txBox="1"/>
          <p:nvPr/>
        </p:nvSpPr>
        <p:spPr>
          <a:xfrm>
            <a:off x="11520872" y="8926980"/>
            <a:ext cx="21021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(Ollama)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6d89500c83_186_51"/>
          <p:cNvSpPr/>
          <p:nvPr/>
        </p:nvSpPr>
        <p:spPr>
          <a:xfrm>
            <a:off x="1106050" y="2616463"/>
            <a:ext cx="2810100" cy="1293600"/>
          </a:xfrm>
          <a:prstGeom prst="roundRect">
            <a:avLst>
              <a:gd fmla="val 16667" name="adj"/>
            </a:avLst>
          </a:prstGeom>
          <a:solidFill>
            <a:srgbClr val="598B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6F8FA"/>
                </a:solidFill>
                <a:latin typeface="Calibri"/>
                <a:ea typeface="Calibri"/>
                <a:cs typeface="Calibri"/>
                <a:sym typeface="Calibri"/>
              </a:rPr>
              <a:t>HW</a:t>
            </a:r>
            <a:endParaRPr b="1" sz="7000">
              <a:solidFill>
                <a:srgbClr val="F6F8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6d89500c83_186_51"/>
          <p:cNvSpPr/>
          <p:nvPr/>
        </p:nvSpPr>
        <p:spPr>
          <a:xfrm>
            <a:off x="1106050" y="7405113"/>
            <a:ext cx="2810100" cy="1293600"/>
          </a:xfrm>
          <a:prstGeom prst="roundRect">
            <a:avLst>
              <a:gd fmla="val 16667" name="adj"/>
            </a:avLst>
          </a:prstGeom>
          <a:solidFill>
            <a:srgbClr val="598B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6F8FA"/>
                </a:solidFill>
                <a:latin typeface="Calibri"/>
                <a:ea typeface="Calibri"/>
                <a:cs typeface="Calibri"/>
                <a:sym typeface="Calibri"/>
              </a:rPr>
              <a:t>SW</a:t>
            </a:r>
            <a:endParaRPr b="1" sz="7000">
              <a:solidFill>
                <a:srgbClr val="F6F8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g36d89500c83_186_51"/>
          <p:cNvCxnSpPr/>
          <p:nvPr/>
        </p:nvCxnSpPr>
        <p:spPr>
          <a:xfrm>
            <a:off x="317850" y="6198575"/>
            <a:ext cx="17652300" cy="0"/>
          </a:xfrm>
          <a:prstGeom prst="straightConnector1">
            <a:avLst/>
          </a:prstGeom>
          <a:noFill/>
          <a:ln cap="flat" cmpd="sng" w="38100">
            <a:solidFill>
              <a:srgbClr val="598B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6d89500c83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6d89500c83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6d89500c83_0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6d89500c83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6d89500c83_0_115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학습 모델 개발</a:t>
            </a:r>
            <a:endParaRPr sz="6400"/>
          </a:p>
        </p:txBody>
      </p:sp>
      <p:sp>
        <p:nvSpPr>
          <p:cNvPr id="194" name="Google Shape;194;g36d89500c83_0_115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2</a:t>
            </a:r>
            <a:endParaRPr sz="4300"/>
          </a:p>
        </p:txBody>
      </p:sp>
      <p:pic>
        <p:nvPicPr>
          <p:cNvPr id="195" name="Google Shape;195;g36d89500c83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6d89500c83_17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6d89500c83_17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6d89500c83_17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6d89500c83_17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6300" y="3795250"/>
            <a:ext cx="7886700" cy="7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6d89500c83_17_94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UTKFace 데이터란? 얼굴 관련 모델을 훈련하고 평가하는 데 사용되는 대규모 공개 데이터셋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g36d89500c83_17_94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DataSet: UTKFace</a:t>
            </a:r>
            <a:endParaRPr/>
          </a:p>
        </p:txBody>
      </p:sp>
      <p:sp>
        <p:nvSpPr>
          <p:cNvPr id="206" name="Google Shape;206;g36d89500c83_17_94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1</a:t>
            </a:r>
            <a:endParaRPr/>
          </a:p>
        </p:txBody>
      </p:sp>
      <p:sp>
        <p:nvSpPr>
          <p:cNvPr id="207" name="Google Shape;207;g36d89500c83_17_94"/>
          <p:cNvSpPr txBox="1"/>
          <p:nvPr/>
        </p:nvSpPr>
        <p:spPr>
          <a:xfrm>
            <a:off x="10128425" y="3970725"/>
            <a:ext cx="6197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_</a:t>
            </a:r>
            <a:r>
              <a:rPr lang="en-US" sz="3000">
                <a:solidFill>
                  <a:srgbClr val="00FF00"/>
                </a:solidFill>
              </a:rPr>
              <a:t>0</a:t>
            </a:r>
            <a:r>
              <a:rPr lang="en-US" sz="3000">
                <a:solidFill>
                  <a:schemeClr val="dk1"/>
                </a:solidFill>
              </a:rPr>
              <a:t>_</a:t>
            </a:r>
            <a:r>
              <a:rPr lang="en-US" sz="3000">
                <a:solidFill>
                  <a:srgbClr val="FF00FF"/>
                </a:solidFill>
              </a:rPr>
              <a:t>0</a:t>
            </a:r>
            <a:r>
              <a:rPr lang="en-US" sz="3000">
                <a:solidFill>
                  <a:schemeClr val="dk1"/>
                </a:solidFill>
              </a:rPr>
              <a:t>_20161219225952240.jpg</a:t>
            </a:r>
            <a:endParaRPr sz="3000"/>
          </a:p>
        </p:txBody>
      </p:sp>
      <p:sp>
        <p:nvSpPr>
          <p:cNvPr id="208" name="Google Shape;208;g36d89500c83_17_94"/>
          <p:cNvSpPr txBox="1"/>
          <p:nvPr/>
        </p:nvSpPr>
        <p:spPr>
          <a:xfrm>
            <a:off x="9899875" y="4252975"/>
            <a:ext cx="453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↧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↧</a:t>
            </a:r>
            <a:r>
              <a:rPr lang="en-US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2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↧               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↧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나이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성별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인종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수집 날짜 및 시간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g36d89500c83_17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400" y="4021809"/>
            <a:ext cx="7886700" cy="506019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g36d89500c83_17_94"/>
          <p:cNvSpPr/>
          <p:nvPr/>
        </p:nvSpPr>
        <p:spPr>
          <a:xfrm>
            <a:off x="7939600" y="5291800"/>
            <a:ext cx="988500" cy="1240200"/>
          </a:xfrm>
          <a:prstGeom prst="rect">
            <a:avLst/>
          </a:prstGeom>
          <a:noFill/>
          <a:ln cap="flat" cmpd="sng" w="38100">
            <a:solidFill>
              <a:srgbClr val="598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6d89500c83_17_94"/>
          <p:cNvSpPr txBox="1"/>
          <p:nvPr/>
        </p:nvSpPr>
        <p:spPr>
          <a:xfrm>
            <a:off x="8801100" y="4252975"/>
            <a:ext cx="82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↗</a:t>
            </a:r>
            <a:endParaRPr sz="60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g36d89500c83_17_94"/>
          <p:cNvSpPr/>
          <p:nvPr/>
        </p:nvSpPr>
        <p:spPr>
          <a:xfrm>
            <a:off x="9436325" y="5674913"/>
            <a:ext cx="7886700" cy="3358500"/>
          </a:xfrm>
          <a:prstGeom prst="rect">
            <a:avLst/>
          </a:prstGeom>
          <a:solidFill>
            <a:srgbClr val="FFFCF2"/>
          </a:solidFill>
          <a:ln cap="flat" cmpd="sng" w="9525">
            <a:solidFill>
              <a:srgbClr val="FFF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3" name="Google Shape;213;g36d89500c83_17_94"/>
          <p:cNvGraphicFramePr/>
          <p:nvPr/>
        </p:nvGraphicFramePr>
        <p:xfrm>
          <a:off x="9436300" y="567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1031575"/>
                <a:gridCol w="1103700"/>
                <a:gridCol w="1402275"/>
                <a:gridCol w="2699775"/>
                <a:gridCol w="1649425"/>
              </a:tblGrid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분류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문제 </a:t>
                      </a:r>
                      <a:b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유형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예측값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출력층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Loss Func.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나이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회귀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실수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Dense(1)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성별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이진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분류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확률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or 1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Dense(1, activation = ‘sigmoid’)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binary_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crossentrop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6d89500c83_17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g36d89500c83_17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6d89500c83_17_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6d89500c83_17_261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UTKFace 데이터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출처: Kaggle, Roboflow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g36d89500c83_17_261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DataSet: UTKFace</a:t>
            </a:r>
            <a:endParaRPr/>
          </a:p>
        </p:txBody>
      </p:sp>
      <p:sp>
        <p:nvSpPr>
          <p:cNvPr id="223" name="Google Shape;223;g36d89500c83_17_261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/>
          </a:p>
        </p:txBody>
      </p:sp>
      <p:graphicFrame>
        <p:nvGraphicFramePr>
          <p:cNvPr id="224" name="Google Shape;224;g36d89500c83_17_261"/>
          <p:cNvGraphicFramePr/>
          <p:nvPr/>
        </p:nvGraphicFramePr>
        <p:xfrm>
          <a:off x="1705400" y="453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3722475"/>
                <a:gridCol w="3722475"/>
                <a:gridCol w="3722475"/>
                <a:gridCol w="3722475"/>
              </a:tblGrid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성비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데이터 개수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2,087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10,284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1,460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8,227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Validation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1,028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Testing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210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1,029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225" name="Google Shape;225;g36d89500c83_17_261"/>
          <p:cNvPicPr preferRelativeResize="0"/>
          <p:nvPr/>
        </p:nvPicPr>
        <p:blipFill rotWithShape="1">
          <a:blip r:embed="rId6">
            <a:alphaModFix/>
          </a:blip>
          <a:srcRect b="7798" l="35108" r="37980" t="17002"/>
          <a:stretch/>
        </p:blipFill>
        <p:spPr>
          <a:xfrm>
            <a:off x="12943725" y="5484500"/>
            <a:ext cx="3600101" cy="33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6d89500c83_17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g36d89500c83_17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6d89500c83_17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6d89500c83_17_146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Backbone이란? 이미지로부터 특징을 추출하는 역할을 하는 CNN Network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6d89500c83_17_146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6d89500c83_17_146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3</a:t>
            </a:r>
            <a:endParaRPr/>
          </a:p>
        </p:txBody>
      </p:sp>
      <p:graphicFrame>
        <p:nvGraphicFramePr>
          <p:cNvPr id="236" name="Google Shape;236;g36d89500c83_17_146"/>
          <p:cNvGraphicFramePr/>
          <p:nvPr/>
        </p:nvGraphicFramePr>
        <p:xfrm>
          <a:off x="1028700" y="42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3387900"/>
                <a:gridCol w="2440575"/>
                <a:gridCol w="1956600"/>
              </a:tblGrid>
              <a:tr h="88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Layer (type)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Output Shape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Param #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VGG16(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Functional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512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14,714,688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Slight Dropout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Dropout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512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FlattenEmbeddings(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Flatten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25088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dense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256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6,422,784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AgeOutput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1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257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g36d89500c83_17_146"/>
          <p:cNvSpPr txBox="1"/>
          <p:nvPr/>
        </p:nvSpPr>
        <p:spPr>
          <a:xfrm>
            <a:off x="3369488" y="3583288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AgeNet</a:t>
            </a:r>
            <a:endParaRPr/>
          </a:p>
        </p:txBody>
      </p:sp>
      <p:graphicFrame>
        <p:nvGraphicFramePr>
          <p:cNvPr id="238" name="Google Shape;238;g36d89500c83_17_146"/>
          <p:cNvGraphicFramePr/>
          <p:nvPr/>
        </p:nvGraphicFramePr>
        <p:xfrm>
          <a:off x="9398100" y="42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{4CA05809-E05F-4C7F-A07B-DF5BD5495E0D}</a:tableStyleId>
              </a:tblPr>
              <a:tblGrid>
                <a:gridCol w="3387900"/>
                <a:gridCol w="2440575"/>
                <a:gridCol w="1956600"/>
              </a:tblGrid>
              <a:tr h="88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Layer (type)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Output Shape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Param #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ResNet152V2</a:t>
                      </a:r>
                      <a:r>
                        <a:rPr lang="en-US" sz="2000"/>
                        <a:t>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Functional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 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58,331,648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Slight Dropout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Dropout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 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GlobalAvPooling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GlovalAveragePooling2D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gender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1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2,049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g36d89500c83_17_146"/>
          <p:cNvSpPr txBox="1"/>
          <p:nvPr/>
        </p:nvSpPr>
        <p:spPr>
          <a:xfrm>
            <a:off x="11891288" y="3583288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</a:t>
            </a:r>
            <a:endParaRPr/>
          </a:p>
        </p:txBody>
      </p:sp>
      <p:sp>
        <p:nvSpPr>
          <p:cNvPr id="240" name="Google Shape;240;g36d89500c83_17_146"/>
          <p:cNvSpPr txBox="1"/>
          <p:nvPr/>
        </p:nvSpPr>
        <p:spPr>
          <a:xfrm>
            <a:off x="9398125" y="9010050"/>
            <a:ext cx="8134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* Batch Size = 32, Epochs = 20, Optimizer = adam, Dropout Rate = 0.2 / 0.4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